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Layout+xml" PartName="/ppt/slideLayouts/slideLayout1.xml"/>
  <Default ContentType="audio/wav" Extension="wav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78" r:id="rId4"/>
    <p:sldId id="258" r:id="rId5"/>
    <p:sldId id="259" r:id="rId6"/>
    <p:sldId id="260" r:id="rId7"/>
    <p:sldId id="262" r:id="rId8"/>
    <p:sldId id="27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CC6600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9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4C04-0BA2-4175-85FF-5A39918F2F0B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29F8-6112-4162-BD04-B0E850BD9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4C04-0BA2-4175-85FF-5A39918F2F0B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29F8-6112-4162-BD04-B0E850BD9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4C04-0BA2-4175-85FF-5A39918F2F0B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29F8-6112-4162-BD04-B0E850BD9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4C04-0BA2-4175-85FF-5A39918F2F0B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29F8-6112-4162-BD04-B0E850BD9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4C04-0BA2-4175-85FF-5A39918F2F0B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29F8-6112-4162-BD04-B0E850BD9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4C04-0BA2-4175-85FF-5A39918F2F0B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29F8-6112-4162-BD04-B0E850BD9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4C04-0BA2-4175-85FF-5A39918F2F0B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29F8-6112-4162-BD04-B0E850BD9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4C04-0BA2-4175-85FF-5A39918F2F0B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29F8-6112-4162-BD04-B0E850BD9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4C04-0BA2-4175-85FF-5A39918F2F0B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29F8-6112-4162-BD04-B0E850BD9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4C04-0BA2-4175-85FF-5A39918F2F0B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29F8-6112-4162-BD04-B0E850BD9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4C04-0BA2-4175-85FF-5A39918F2F0B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29F8-6112-4162-BD04-B0E850BD9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34C04-0BA2-4175-85FF-5A39918F2F0B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029F8-6112-4162-BD04-B0E850BD9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0.wav"/><Relationship Id="rId4" Type="http://schemas.openxmlformats.org/officeDocument/2006/relationships/audio" Target="../media/audio9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1.wav"/><Relationship Id="rId7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12.wav"/><Relationship Id="rId10" Type="http://schemas.openxmlformats.org/officeDocument/2006/relationships/image" Target="../media/image6.jpeg"/><Relationship Id="rId4" Type="http://schemas.openxmlformats.org/officeDocument/2006/relationships/audio" Target="../media/audio6.wav"/><Relationship Id="rId9" Type="http://schemas.openxmlformats.org/officeDocument/2006/relationships/audio" Target="../media/audio13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929160"/>
            <a:ext cx="78209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Breaking the </a:t>
            </a:r>
            <a:r>
              <a:rPr lang="en-US" sz="6000" dirty="0" err="1" smtClean="0">
                <a:solidFill>
                  <a:srgbClr val="FFFF00"/>
                </a:solidFill>
              </a:rPr>
              <a:t>Gazala</a:t>
            </a:r>
            <a:r>
              <a:rPr lang="en-US" sz="6000" dirty="0" smtClean="0">
                <a:solidFill>
                  <a:srgbClr val="FFFF00"/>
                </a:solidFill>
              </a:rPr>
              <a:t> Line</a:t>
            </a:r>
          </a:p>
          <a:p>
            <a:r>
              <a:rPr lang="en-US" sz="6000" dirty="0" smtClean="0">
                <a:solidFill>
                  <a:srgbClr val="FFFF00"/>
                </a:solidFill>
              </a:rPr>
              <a:t> – North Africa, 1942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200" descr="Map - Gaza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123" y="0"/>
            <a:ext cx="7725981" cy="6858000"/>
          </a:xfrm>
          <a:prstGeom prst="rect">
            <a:avLst/>
          </a:prstGeom>
        </p:spPr>
      </p:pic>
      <p:grpSp>
        <p:nvGrpSpPr>
          <p:cNvPr id="2" name="Group 40"/>
          <p:cNvGrpSpPr/>
          <p:nvPr/>
        </p:nvGrpSpPr>
        <p:grpSpPr>
          <a:xfrm>
            <a:off x="2169069" y="1078969"/>
            <a:ext cx="468398" cy="574838"/>
            <a:chOff x="2182139" y="3129901"/>
            <a:chExt cx="468398" cy="574838"/>
          </a:xfrm>
        </p:grpSpPr>
        <p:grpSp>
          <p:nvGrpSpPr>
            <p:cNvPr id="3" name="Group 31"/>
            <p:cNvGrpSpPr/>
            <p:nvPr/>
          </p:nvGrpSpPr>
          <p:grpSpPr>
            <a:xfrm>
              <a:off x="2182139" y="3129901"/>
              <a:ext cx="468398" cy="574838"/>
              <a:chOff x="1682689" y="2995608"/>
              <a:chExt cx="468398" cy="574838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91766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82689" y="3324225"/>
                <a:ext cx="4683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1 SA</a:t>
                </a:r>
              </a:p>
            </p:txBody>
          </p:sp>
        </p:grpSp>
        <p:sp>
          <p:nvSpPr>
            <p:cNvPr id="5" name="Freeform 4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4" name="Group 40"/>
          <p:cNvGrpSpPr/>
          <p:nvPr/>
        </p:nvGrpSpPr>
        <p:grpSpPr>
          <a:xfrm>
            <a:off x="2218288" y="1462637"/>
            <a:ext cx="468398" cy="574838"/>
            <a:chOff x="2182139" y="3129901"/>
            <a:chExt cx="468398" cy="574838"/>
          </a:xfrm>
        </p:grpSpPr>
        <p:grpSp>
          <p:nvGrpSpPr>
            <p:cNvPr id="10" name="Group 31"/>
            <p:cNvGrpSpPr/>
            <p:nvPr/>
          </p:nvGrpSpPr>
          <p:grpSpPr>
            <a:xfrm>
              <a:off x="2182139" y="3129901"/>
              <a:ext cx="468398" cy="574838"/>
              <a:chOff x="1682689" y="2995608"/>
              <a:chExt cx="468398" cy="574838"/>
            </a:xfrm>
          </p:grpSpPr>
          <p:sp>
            <p:nvSpPr>
              <p:cNvPr id="14" name="Rectangle 13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791766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682689" y="3324225"/>
                <a:ext cx="4683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1 SA</a:t>
                </a:r>
              </a:p>
            </p:txBody>
          </p:sp>
        </p:grpSp>
        <p:sp>
          <p:nvSpPr>
            <p:cNvPr id="12" name="Freeform 11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1" name="Group 40"/>
          <p:cNvGrpSpPr/>
          <p:nvPr/>
        </p:nvGrpSpPr>
        <p:grpSpPr>
          <a:xfrm>
            <a:off x="1972195" y="2024205"/>
            <a:ext cx="468398" cy="574838"/>
            <a:chOff x="2182139" y="3129901"/>
            <a:chExt cx="468398" cy="574838"/>
          </a:xfrm>
        </p:grpSpPr>
        <p:grpSp>
          <p:nvGrpSpPr>
            <p:cNvPr id="17" name="Group 31"/>
            <p:cNvGrpSpPr/>
            <p:nvPr/>
          </p:nvGrpSpPr>
          <p:grpSpPr>
            <a:xfrm>
              <a:off x="2182139" y="3129901"/>
              <a:ext cx="468398" cy="574838"/>
              <a:chOff x="1682689" y="2995608"/>
              <a:chExt cx="468398" cy="574838"/>
            </a:xfrm>
          </p:grpSpPr>
          <p:sp>
            <p:nvSpPr>
              <p:cNvPr id="21" name="Rectangle 20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791766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82689" y="3324225"/>
                <a:ext cx="4683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1 SA</a:t>
                </a:r>
              </a:p>
            </p:txBody>
          </p:sp>
        </p:grpSp>
        <p:sp>
          <p:nvSpPr>
            <p:cNvPr id="19" name="Freeform 18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8" name="Group 40"/>
          <p:cNvGrpSpPr/>
          <p:nvPr/>
        </p:nvGrpSpPr>
        <p:grpSpPr>
          <a:xfrm>
            <a:off x="2419909" y="2422106"/>
            <a:ext cx="325730" cy="574838"/>
            <a:chOff x="2263973" y="3129901"/>
            <a:chExt cx="325730" cy="574838"/>
          </a:xfrm>
        </p:grpSpPr>
        <p:grpSp>
          <p:nvGrpSpPr>
            <p:cNvPr id="24" name="Group 31"/>
            <p:cNvGrpSpPr/>
            <p:nvPr/>
          </p:nvGrpSpPr>
          <p:grpSpPr>
            <a:xfrm>
              <a:off x="2263973" y="3129901"/>
              <a:ext cx="325730" cy="574838"/>
              <a:chOff x="1764523" y="2995608"/>
              <a:chExt cx="325730" cy="574838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791766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764523" y="3324225"/>
                <a:ext cx="32573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50</a:t>
                </a:r>
              </a:p>
            </p:txBody>
          </p:sp>
        </p:grpSp>
        <p:sp>
          <p:nvSpPr>
            <p:cNvPr id="26" name="Freeform 25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25" name="Group 40"/>
          <p:cNvGrpSpPr/>
          <p:nvPr/>
        </p:nvGrpSpPr>
        <p:grpSpPr>
          <a:xfrm>
            <a:off x="2977918" y="2663456"/>
            <a:ext cx="325730" cy="574838"/>
            <a:chOff x="2263973" y="3129901"/>
            <a:chExt cx="325730" cy="574838"/>
          </a:xfrm>
        </p:grpSpPr>
        <p:grpSp>
          <p:nvGrpSpPr>
            <p:cNvPr id="31" name="Group 31"/>
            <p:cNvGrpSpPr/>
            <p:nvPr/>
          </p:nvGrpSpPr>
          <p:grpSpPr>
            <a:xfrm>
              <a:off x="2263973" y="3129901"/>
              <a:ext cx="325730" cy="574838"/>
              <a:chOff x="1764523" y="2995608"/>
              <a:chExt cx="325730" cy="574838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791766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764523" y="3324225"/>
                <a:ext cx="32573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50</a:t>
                </a:r>
              </a:p>
            </p:txBody>
          </p:sp>
        </p:grpSp>
        <p:sp>
          <p:nvSpPr>
            <p:cNvPr id="33" name="Freeform 32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227" name="Group 40"/>
          <p:cNvGrpSpPr/>
          <p:nvPr/>
        </p:nvGrpSpPr>
        <p:grpSpPr>
          <a:xfrm>
            <a:off x="3219266" y="3545241"/>
            <a:ext cx="325730" cy="574838"/>
            <a:chOff x="2263973" y="3129901"/>
            <a:chExt cx="325730" cy="574838"/>
          </a:xfrm>
        </p:grpSpPr>
        <p:grpSp>
          <p:nvGrpSpPr>
            <p:cNvPr id="228" name="Group 31"/>
            <p:cNvGrpSpPr/>
            <p:nvPr/>
          </p:nvGrpSpPr>
          <p:grpSpPr>
            <a:xfrm>
              <a:off x="2263973" y="3129901"/>
              <a:ext cx="325730" cy="574838"/>
              <a:chOff x="1764523" y="2995608"/>
              <a:chExt cx="325730" cy="574838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791766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764523" y="3324225"/>
                <a:ext cx="32573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50</a:t>
                </a:r>
              </a:p>
            </p:txBody>
          </p:sp>
        </p:grpSp>
        <p:sp>
          <p:nvSpPr>
            <p:cNvPr id="40" name="Freeform 39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239" name="Group 40"/>
          <p:cNvGrpSpPr/>
          <p:nvPr/>
        </p:nvGrpSpPr>
        <p:grpSpPr>
          <a:xfrm>
            <a:off x="3638515" y="5636738"/>
            <a:ext cx="341760" cy="574838"/>
            <a:chOff x="2263973" y="3129901"/>
            <a:chExt cx="341760" cy="574838"/>
          </a:xfrm>
        </p:grpSpPr>
        <p:grpSp>
          <p:nvGrpSpPr>
            <p:cNvPr id="240" name="Group 31"/>
            <p:cNvGrpSpPr/>
            <p:nvPr/>
          </p:nvGrpSpPr>
          <p:grpSpPr>
            <a:xfrm>
              <a:off x="2263973" y="3129901"/>
              <a:ext cx="341760" cy="574838"/>
              <a:chOff x="1764523" y="2995608"/>
              <a:chExt cx="341760" cy="574838"/>
            </a:xfrm>
          </p:grpSpPr>
          <p:sp>
            <p:nvSpPr>
              <p:cNvPr id="49" name="Rectangle 48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791766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764523" y="3324225"/>
                <a:ext cx="34176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FF</a:t>
                </a:r>
              </a:p>
            </p:txBody>
          </p:sp>
        </p:grpSp>
        <p:sp>
          <p:nvSpPr>
            <p:cNvPr id="47" name="Freeform 46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241" name="Group 61"/>
          <p:cNvGrpSpPr/>
          <p:nvPr/>
        </p:nvGrpSpPr>
        <p:grpSpPr>
          <a:xfrm>
            <a:off x="2582593" y="1847439"/>
            <a:ext cx="404278" cy="578151"/>
            <a:chOff x="1731391" y="2995608"/>
            <a:chExt cx="404278" cy="578151"/>
          </a:xfrm>
        </p:grpSpPr>
        <p:sp>
          <p:nvSpPr>
            <p:cNvPr id="53" name="Rectangle 52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rgbClr val="0066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54" name="Rounded Rectangle 53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795324" y="299560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731391" y="3327538"/>
              <a:ext cx="4042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32T</a:t>
              </a:r>
            </a:p>
          </p:txBody>
        </p:sp>
      </p:grpSp>
      <p:grpSp>
        <p:nvGrpSpPr>
          <p:cNvPr id="242" name="Group 61"/>
          <p:cNvGrpSpPr/>
          <p:nvPr/>
        </p:nvGrpSpPr>
        <p:grpSpPr>
          <a:xfrm>
            <a:off x="3460820" y="2359195"/>
            <a:ext cx="333746" cy="578151"/>
            <a:chOff x="1756297" y="2995608"/>
            <a:chExt cx="333746" cy="578151"/>
          </a:xfrm>
        </p:grpSpPr>
        <p:sp>
          <p:nvSpPr>
            <p:cNvPr id="58" name="Rectangle 57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rgbClr val="0066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795324" y="299560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756297" y="3327538"/>
              <a:ext cx="3337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1T</a:t>
              </a:r>
            </a:p>
          </p:txBody>
        </p:sp>
      </p:grpSp>
      <p:grpSp>
        <p:nvGrpSpPr>
          <p:cNvPr id="243" name="Group 78"/>
          <p:cNvGrpSpPr/>
          <p:nvPr/>
        </p:nvGrpSpPr>
        <p:grpSpPr>
          <a:xfrm>
            <a:off x="5303050" y="6050521"/>
            <a:ext cx="575799" cy="587716"/>
            <a:chOff x="4028659" y="2712081"/>
            <a:chExt cx="575799" cy="587716"/>
          </a:xfrm>
        </p:grpSpPr>
        <p:grpSp>
          <p:nvGrpSpPr>
            <p:cNvPr id="244" name="Group 40"/>
            <p:cNvGrpSpPr/>
            <p:nvPr/>
          </p:nvGrpSpPr>
          <p:grpSpPr>
            <a:xfrm>
              <a:off x="4028659" y="2712081"/>
              <a:ext cx="575799" cy="587716"/>
              <a:chOff x="2145328" y="3129901"/>
              <a:chExt cx="575799" cy="587716"/>
            </a:xfrm>
          </p:grpSpPr>
          <p:grpSp>
            <p:nvGrpSpPr>
              <p:cNvPr id="245" name="Group 31"/>
              <p:cNvGrpSpPr/>
              <p:nvPr/>
            </p:nvGrpSpPr>
            <p:grpSpPr>
              <a:xfrm>
                <a:off x="2145328" y="3129901"/>
                <a:ext cx="575799" cy="587716"/>
                <a:chOff x="1645878" y="2995608"/>
                <a:chExt cx="575799" cy="587716"/>
              </a:xfrm>
            </p:grpSpPr>
            <p:sp>
              <p:nvSpPr>
                <p:cNvPr id="66" name="Rectangle 65"/>
                <p:cNvSpPr/>
                <p:nvPr/>
              </p:nvSpPr>
              <p:spPr bwMode="auto">
                <a:xfrm>
                  <a:off x="1774371" y="3200400"/>
                  <a:ext cx="304800" cy="185057"/>
                </a:xfrm>
                <a:prstGeom prst="rect">
                  <a:avLst/>
                </a:prstGeom>
                <a:solidFill>
                  <a:srgbClr val="0066CC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1791766" y="2995608"/>
                  <a:ext cx="2696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latin typeface="Arial" pitchFamily="34" charset="0"/>
                      <a:cs typeface="Arial" pitchFamily="34" charset="0"/>
                    </a:rPr>
                    <a:t>x</a:t>
                  </a: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1645878" y="3337103"/>
                  <a:ext cx="57579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7 MOT</a:t>
                  </a:r>
                </a:p>
              </p:txBody>
            </p:sp>
          </p:grpSp>
          <p:sp>
            <p:nvSpPr>
              <p:cNvPr id="64" name="Freeform 63"/>
              <p:cNvSpPr/>
              <p:nvPr/>
            </p:nvSpPr>
            <p:spPr bwMode="auto">
              <a:xfrm>
                <a:off x="2275438" y="3337711"/>
                <a:ext cx="301782" cy="178051"/>
              </a:xfrm>
              <a:custGeom>
                <a:avLst/>
                <a:gdLst>
                  <a:gd name="connsiteX0" fmla="*/ 0 w 301782"/>
                  <a:gd name="connsiteY0" fmla="*/ 178051 h 178051"/>
                  <a:gd name="connsiteX1" fmla="*/ 301782 w 301782"/>
                  <a:gd name="connsiteY1" fmla="*/ 0 h 178051"/>
                  <a:gd name="connsiteX2" fmla="*/ 301782 w 301782"/>
                  <a:gd name="connsiteY2" fmla="*/ 0 h 17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782" h="178051">
                    <a:moveTo>
                      <a:pt x="0" y="178051"/>
                    </a:moveTo>
                    <a:lnTo>
                      <a:pt x="301782" y="0"/>
                    </a:lnTo>
                    <a:lnTo>
                      <a:pt x="301782" y="0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 bwMode="auto">
              <a:xfrm>
                <a:off x="2272420" y="3337711"/>
                <a:ext cx="298764" cy="175034"/>
              </a:xfrm>
              <a:custGeom>
                <a:avLst/>
                <a:gdLst>
                  <a:gd name="connsiteX0" fmla="*/ 0 w 298764"/>
                  <a:gd name="connsiteY0" fmla="*/ 0 h 175034"/>
                  <a:gd name="connsiteX1" fmla="*/ 298764 w 298764"/>
                  <a:gd name="connsiteY1" fmla="*/ 175034 h 175034"/>
                  <a:gd name="connsiteX2" fmla="*/ 298764 w 298764"/>
                  <a:gd name="connsiteY2" fmla="*/ 175034 h 1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764" h="175034">
                    <a:moveTo>
                      <a:pt x="0" y="0"/>
                    </a:moveTo>
                    <a:lnTo>
                      <a:pt x="298764" y="175034"/>
                    </a:lnTo>
                    <a:lnTo>
                      <a:pt x="298764" y="175034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76" name="Rounded Rectangle 75"/>
            <p:cNvSpPr/>
            <p:nvPr/>
          </p:nvSpPr>
          <p:spPr bwMode="auto">
            <a:xfrm>
              <a:off x="4208718" y="2964543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246" name="Group 77"/>
          <p:cNvGrpSpPr/>
          <p:nvPr/>
        </p:nvGrpSpPr>
        <p:grpSpPr>
          <a:xfrm>
            <a:off x="4030523" y="5810401"/>
            <a:ext cx="575799" cy="587716"/>
            <a:chOff x="4351842" y="3045938"/>
            <a:chExt cx="575799" cy="587716"/>
          </a:xfrm>
        </p:grpSpPr>
        <p:grpSp>
          <p:nvGrpSpPr>
            <p:cNvPr id="247" name="Group 40"/>
            <p:cNvGrpSpPr/>
            <p:nvPr/>
          </p:nvGrpSpPr>
          <p:grpSpPr>
            <a:xfrm>
              <a:off x="4351842" y="3045938"/>
              <a:ext cx="575799" cy="587716"/>
              <a:chOff x="2145328" y="3129901"/>
              <a:chExt cx="575799" cy="587716"/>
            </a:xfrm>
          </p:grpSpPr>
          <p:grpSp>
            <p:nvGrpSpPr>
              <p:cNvPr id="248" name="Group 31"/>
              <p:cNvGrpSpPr/>
              <p:nvPr/>
            </p:nvGrpSpPr>
            <p:grpSpPr>
              <a:xfrm>
                <a:off x="2145328" y="3129901"/>
                <a:ext cx="575799" cy="587716"/>
                <a:chOff x="1645878" y="2995608"/>
                <a:chExt cx="575799" cy="587716"/>
              </a:xfrm>
            </p:grpSpPr>
            <p:sp>
              <p:nvSpPr>
                <p:cNvPr id="73" name="Rectangle 72"/>
                <p:cNvSpPr/>
                <p:nvPr/>
              </p:nvSpPr>
              <p:spPr bwMode="auto">
                <a:xfrm>
                  <a:off x="1774371" y="3200400"/>
                  <a:ext cx="304800" cy="185057"/>
                </a:xfrm>
                <a:prstGeom prst="rect">
                  <a:avLst/>
                </a:prstGeom>
                <a:solidFill>
                  <a:srgbClr val="0066CC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1791766" y="2995608"/>
                  <a:ext cx="2696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latin typeface="Arial" pitchFamily="34" charset="0"/>
                      <a:cs typeface="Arial" pitchFamily="34" charset="0"/>
                    </a:rPr>
                    <a:t>x</a:t>
                  </a: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1645878" y="3337103"/>
                  <a:ext cx="57579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3 MOT</a:t>
                  </a:r>
                </a:p>
              </p:txBody>
            </p:sp>
          </p:grpSp>
          <p:sp>
            <p:nvSpPr>
              <p:cNvPr id="71" name="Freeform 70"/>
              <p:cNvSpPr/>
              <p:nvPr/>
            </p:nvSpPr>
            <p:spPr bwMode="auto">
              <a:xfrm>
                <a:off x="2275438" y="3337711"/>
                <a:ext cx="301782" cy="178051"/>
              </a:xfrm>
              <a:custGeom>
                <a:avLst/>
                <a:gdLst>
                  <a:gd name="connsiteX0" fmla="*/ 0 w 301782"/>
                  <a:gd name="connsiteY0" fmla="*/ 178051 h 178051"/>
                  <a:gd name="connsiteX1" fmla="*/ 301782 w 301782"/>
                  <a:gd name="connsiteY1" fmla="*/ 0 h 178051"/>
                  <a:gd name="connsiteX2" fmla="*/ 301782 w 301782"/>
                  <a:gd name="connsiteY2" fmla="*/ 0 h 17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782" h="178051">
                    <a:moveTo>
                      <a:pt x="0" y="178051"/>
                    </a:moveTo>
                    <a:lnTo>
                      <a:pt x="301782" y="0"/>
                    </a:lnTo>
                    <a:lnTo>
                      <a:pt x="301782" y="0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72" name="Freeform 71"/>
              <p:cNvSpPr/>
              <p:nvPr/>
            </p:nvSpPr>
            <p:spPr bwMode="auto">
              <a:xfrm>
                <a:off x="2272420" y="3337711"/>
                <a:ext cx="298764" cy="175034"/>
              </a:xfrm>
              <a:custGeom>
                <a:avLst/>
                <a:gdLst>
                  <a:gd name="connsiteX0" fmla="*/ 0 w 298764"/>
                  <a:gd name="connsiteY0" fmla="*/ 0 h 175034"/>
                  <a:gd name="connsiteX1" fmla="*/ 298764 w 298764"/>
                  <a:gd name="connsiteY1" fmla="*/ 175034 h 175034"/>
                  <a:gd name="connsiteX2" fmla="*/ 298764 w 298764"/>
                  <a:gd name="connsiteY2" fmla="*/ 175034 h 1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764" h="175034">
                    <a:moveTo>
                      <a:pt x="0" y="0"/>
                    </a:moveTo>
                    <a:lnTo>
                      <a:pt x="298764" y="175034"/>
                    </a:lnTo>
                    <a:lnTo>
                      <a:pt x="298764" y="175034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77" name="Rounded Rectangle 76"/>
            <p:cNvSpPr/>
            <p:nvPr/>
          </p:nvSpPr>
          <p:spPr bwMode="auto">
            <a:xfrm>
              <a:off x="4535458" y="3298292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249" name="Group 61"/>
          <p:cNvGrpSpPr/>
          <p:nvPr/>
        </p:nvGrpSpPr>
        <p:grpSpPr>
          <a:xfrm>
            <a:off x="5013780" y="4873795"/>
            <a:ext cx="304800" cy="574838"/>
            <a:chOff x="1774371" y="2995608"/>
            <a:chExt cx="304800" cy="574838"/>
          </a:xfrm>
        </p:grpSpPr>
        <p:sp>
          <p:nvSpPr>
            <p:cNvPr id="81" name="Rectangle 80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rgbClr val="0066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82" name="Rounded Rectangle 81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795324" y="299560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798755" y="3324225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250" name="Group 61"/>
          <p:cNvGrpSpPr/>
          <p:nvPr/>
        </p:nvGrpSpPr>
        <p:grpSpPr>
          <a:xfrm>
            <a:off x="4279426" y="4160780"/>
            <a:ext cx="325730" cy="574838"/>
            <a:chOff x="1759563" y="2995608"/>
            <a:chExt cx="325730" cy="574838"/>
          </a:xfrm>
        </p:grpSpPr>
        <p:sp>
          <p:nvSpPr>
            <p:cNvPr id="86" name="Rectangle 85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rgbClr val="0066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87" name="Rounded Rectangle 86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795324" y="299560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759563" y="3324225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22</a:t>
              </a:r>
            </a:p>
          </p:txBody>
        </p:sp>
      </p:grpSp>
      <p:grpSp>
        <p:nvGrpSpPr>
          <p:cNvPr id="251" name="Group 61"/>
          <p:cNvGrpSpPr/>
          <p:nvPr/>
        </p:nvGrpSpPr>
        <p:grpSpPr>
          <a:xfrm>
            <a:off x="5420047" y="3477157"/>
            <a:ext cx="304800" cy="574838"/>
            <a:chOff x="1774371" y="2995608"/>
            <a:chExt cx="304800" cy="574838"/>
          </a:xfrm>
        </p:grpSpPr>
        <p:sp>
          <p:nvSpPr>
            <p:cNvPr id="91" name="Rectangle 90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rgbClr val="0066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92" name="Rounded Rectangle 91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795324" y="299560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798755" y="3324225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252" name="Group 47"/>
          <p:cNvGrpSpPr/>
          <p:nvPr/>
        </p:nvGrpSpPr>
        <p:grpSpPr>
          <a:xfrm>
            <a:off x="6188741" y="1750050"/>
            <a:ext cx="468398" cy="574838"/>
            <a:chOff x="2182139" y="3129901"/>
            <a:chExt cx="468398" cy="574838"/>
          </a:xfrm>
        </p:grpSpPr>
        <p:grpSp>
          <p:nvGrpSpPr>
            <p:cNvPr id="253" name="Group 31"/>
            <p:cNvGrpSpPr/>
            <p:nvPr/>
          </p:nvGrpSpPr>
          <p:grpSpPr>
            <a:xfrm>
              <a:off x="2182139" y="3129901"/>
              <a:ext cx="468398" cy="574838"/>
              <a:chOff x="1682689" y="2995608"/>
              <a:chExt cx="468398" cy="574838"/>
            </a:xfrm>
          </p:grpSpPr>
          <p:sp>
            <p:nvSpPr>
              <p:cNvPr id="99" name="Rectangle 98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1792404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1682689" y="3324225"/>
                <a:ext cx="4683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2 SA</a:t>
                </a:r>
              </a:p>
            </p:txBody>
          </p:sp>
        </p:grpSp>
        <p:sp>
          <p:nvSpPr>
            <p:cNvPr id="97" name="Freeform 96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254" name="Group 47"/>
          <p:cNvGrpSpPr/>
          <p:nvPr/>
        </p:nvGrpSpPr>
        <p:grpSpPr>
          <a:xfrm>
            <a:off x="6508566" y="2411165"/>
            <a:ext cx="468398" cy="574838"/>
            <a:chOff x="2182139" y="3129901"/>
            <a:chExt cx="468398" cy="574838"/>
          </a:xfrm>
        </p:grpSpPr>
        <p:grpSp>
          <p:nvGrpSpPr>
            <p:cNvPr id="255" name="Group 31"/>
            <p:cNvGrpSpPr/>
            <p:nvPr/>
          </p:nvGrpSpPr>
          <p:grpSpPr>
            <a:xfrm>
              <a:off x="2182139" y="3129901"/>
              <a:ext cx="468398" cy="574838"/>
              <a:chOff x="1682689" y="2995608"/>
              <a:chExt cx="468398" cy="574838"/>
            </a:xfrm>
          </p:grpSpPr>
          <p:sp>
            <p:nvSpPr>
              <p:cNvPr id="106" name="Rectangle 105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1792404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1682689" y="3324225"/>
                <a:ext cx="4683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2 SA</a:t>
                </a:r>
              </a:p>
            </p:txBody>
          </p:sp>
        </p:grpSp>
        <p:sp>
          <p:nvSpPr>
            <p:cNvPr id="104" name="Freeform 103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32" name="Group 47"/>
          <p:cNvGrpSpPr/>
          <p:nvPr/>
        </p:nvGrpSpPr>
        <p:grpSpPr>
          <a:xfrm>
            <a:off x="7530291" y="2563565"/>
            <a:ext cx="468398" cy="574838"/>
            <a:chOff x="2182139" y="3129901"/>
            <a:chExt cx="468398" cy="574838"/>
          </a:xfrm>
        </p:grpSpPr>
        <p:grpSp>
          <p:nvGrpSpPr>
            <p:cNvPr id="38" name="Group 31"/>
            <p:cNvGrpSpPr/>
            <p:nvPr/>
          </p:nvGrpSpPr>
          <p:grpSpPr>
            <a:xfrm>
              <a:off x="2182139" y="3129901"/>
              <a:ext cx="468398" cy="574838"/>
              <a:chOff x="1682689" y="2995608"/>
              <a:chExt cx="468398" cy="574838"/>
            </a:xfrm>
          </p:grpSpPr>
          <p:sp>
            <p:nvSpPr>
              <p:cNvPr id="113" name="Rectangle 112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1792404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1682689" y="3324225"/>
                <a:ext cx="4683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2 SA</a:t>
                </a:r>
              </a:p>
            </p:txBody>
          </p:sp>
        </p:grpSp>
        <p:sp>
          <p:nvSpPr>
            <p:cNvPr id="111" name="Freeform 110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39" name="Group 47"/>
          <p:cNvGrpSpPr/>
          <p:nvPr/>
        </p:nvGrpSpPr>
        <p:grpSpPr>
          <a:xfrm>
            <a:off x="4641137" y="3480113"/>
            <a:ext cx="708848" cy="581277"/>
            <a:chOff x="2079115" y="3129901"/>
            <a:chExt cx="708848" cy="581277"/>
          </a:xfrm>
        </p:grpSpPr>
        <p:grpSp>
          <p:nvGrpSpPr>
            <p:cNvPr id="45" name="Group 31"/>
            <p:cNvGrpSpPr/>
            <p:nvPr/>
          </p:nvGrpSpPr>
          <p:grpSpPr>
            <a:xfrm>
              <a:off x="2079115" y="3129901"/>
              <a:ext cx="708848" cy="581277"/>
              <a:chOff x="1579665" y="2995608"/>
              <a:chExt cx="708848" cy="581277"/>
            </a:xfrm>
          </p:grpSpPr>
          <p:sp>
            <p:nvSpPr>
              <p:cNvPr id="120" name="Rectangle 119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1792404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1579665" y="3330664"/>
                <a:ext cx="70884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201 GDS</a:t>
                </a:r>
              </a:p>
            </p:txBody>
          </p:sp>
        </p:grpSp>
        <p:sp>
          <p:nvSpPr>
            <p:cNvPr id="118" name="Freeform 117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19" name="Freeform 118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46" name="Group 122"/>
          <p:cNvGrpSpPr/>
          <p:nvPr/>
        </p:nvGrpSpPr>
        <p:grpSpPr>
          <a:xfrm>
            <a:off x="1483217" y="652380"/>
            <a:ext cx="583814" cy="587716"/>
            <a:chOff x="4028659" y="2712081"/>
            <a:chExt cx="583814" cy="587716"/>
          </a:xfrm>
        </p:grpSpPr>
        <p:grpSp>
          <p:nvGrpSpPr>
            <p:cNvPr id="52" name="Group 40"/>
            <p:cNvGrpSpPr/>
            <p:nvPr/>
          </p:nvGrpSpPr>
          <p:grpSpPr>
            <a:xfrm>
              <a:off x="4028659" y="2712081"/>
              <a:ext cx="583814" cy="587716"/>
              <a:chOff x="2145328" y="3129901"/>
              <a:chExt cx="583814" cy="587716"/>
            </a:xfrm>
          </p:grpSpPr>
          <p:grpSp>
            <p:nvGrpSpPr>
              <p:cNvPr id="57" name="Group 31"/>
              <p:cNvGrpSpPr/>
              <p:nvPr/>
            </p:nvGrpSpPr>
            <p:grpSpPr>
              <a:xfrm>
                <a:off x="2145328" y="3129901"/>
                <a:ext cx="583814" cy="587716"/>
                <a:chOff x="1645878" y="2995608"/>
                <a:chExt cx="583814" cy="587716"/>
              </a:xfrm>
            </p:grpSpPr>
            <p:sp>
              <p:nvSpPr>
                <p:cNvPr id="129" name="Rectangle 128"/>
                <p:cNvSpPr/>
                <p:nvPr/>
              </p:nvSpPr>
              <p:spPr bwMode="auto">
                <a:xfrm>
                  <a:off x="1774371" y="3200400"/>
                  <a:ext cx="304800" cy="185057"/>
                </a:xfrm>
                <a:prstGeom prst="rect">
                  <a:avLst/>
                </a:prstGeom>
                <a:solidFill>
                  <a:schemeClr val="tx1"/>
                </a:solidFill>
                <a:ln w="19050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130" name="TextBox 129"/>
                <p:cNvSpPr txBox="1"/>
                <p:nvPr/>
              </p:nvSpPr>
              <p:spPr>
                <a:xfrm>
                  <a:off x="1754377" y="2995608"/>
                  <a:ext cx="35458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latin typeface="Arial" pitchFamily="34" charset="0"/>
                      <a:cs typeface="Arial" pitchFamily="34" charset="0"/>
                    </a:rPr>
                    <a:t>xx</a:t>
                  </a:r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1645878" y="3337103"/>
                  <a:ext cx="58381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Trento</a:t>
                  </a:r>
                </a:p>
              </p:txBody>
            </p:sp>
          </p:grpSp>
          <p:sp>
            <p:nvSpPr>
              <p:cNvPr id="127" name="Freeform 126"/>
              <p:cNvSpPr/>
              <p:nvPr/>
            </p:nvSpPr>
            <p:spPr bwMode="auto">
              <a:xfrm>
                <a:off x="2275438" y="3337711"/>
                <a:ext cx="301782" cy="178051"/>
              </a:xfrm>
              <a:custGeom>
                <a:avLst/>
                <a:gdLst>
                  <a:gd name="connsiteX0" fmla="*/ 0 w 301782"/>
                  <a:gd name="connsiteY0" fmla="*/ 178051 h 178051"/>
                  <a:gd name="connsiteX1" fmla="*/ 301782 w 301782"/>
                  <a:gd name="connsiteY1" fmla="*/ 0 h 178051"/>
                  <a:gd name="connsiteX2" fmla="*/ 301782 w 301782"/>
                  <a:gd name="connsiteY2" fmla="*/ 0 h 17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782" h="178051">
                    <a:moveTo>
                      <a:pt x="0" y="178051"/>
                    </a:moveTo>
                    <a:lnTo>
                      <a:pt x="301782" y="0"/>
                    </a:lnTo>
                    <a:lnTo>
                      <a:pt x="301782" y="0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28" name="Freeform 127"/>
              <p:cNvSpPr/>
              <p:nvPr/>
            </p:nvSpPr>
            <p:spPr bwMode="auto">
              <a:xfrm>
                <a:off x="2272420" y="3337711"/>
                <a:ext cx="298764" cy="175034"/>
              </a:xfrm>
              <a:custGeom>
                <a:avLst/>
                <a:gdLst>
                  <a:gd name="connsiteX0" fmla="*/ 0 w 298764"/>
                  <a:gd name="connsiteY0" fmla="*/ 0 h 175034"/>
                  <a:gd name="connsiteX1" fmla="*/ 298764 w 298764"/>
                  <a:gd name="connsiteY1" fmla="*/ 175034 h 175034"/>
                  <a:gd name="connsiteX2" fmla="*/ 298764 w 298764"/>
                  <a:gd name="connsiteY2" fmla="*/ 175034 h 1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764" h="175034">
                    <a:moveTo>
                      <a:pt x="0" y="0"/>
                    </a:moveTo>
                    <a:lnTo>
                      <a:pt x="298764" y="175034"/>
                    </a:lnTo>
                    <a:lnTo>
                      <a:pt x="298764" y="175034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125" name="Rounded Rectangle 124"/>
            <p:cNvSpPr/>
            <p:nvPr/>
          </p:nvSpPr>
          <p:spPr bwMode="auto">
            <a:xfrm>
              <a:off x="4208718" y="2961196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62" name="Group 40"/>
          <p:cNvGrpSpPr/>
          <p:nvPr/>
        </p:nvGrpSpPr>
        <p:grpSpPr>
          <a:xfrm>
            <a:off x="1265101" y="1195694"/>
            <a:ext cx="697627" cy="587716"/>
            <a:chOff x="2094343" y="3129901"/>
            <a:chExt cx="697627" cy="587716"/>
          </a:xfrm>
        </p:grpSpPr>
        <p:grpSp>
          <p:nvGrpSpPr>
            <p:cNvPr id="63" name="Group 31"/>
            <p:cNvGrpSpPr/>
            <p:nvPr/>
          </p:nvGrpSpPr>
          <p:grpSpPr>
            <a:xfrm>
              <a:off x="2094343" y="3129901"/>
              <a:ext cx="697627" cy="587716"/>
              <a:chOff x="1594893" y="2995608"/>
              <a:chExt cx="697627" cy="587716"/>
            </a:xfrm>
          </p:grpSpPr>
          <p:sp>
            <p:nvSpPr>
              <p:cNvPr id="138" name="Rectangle 137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chemeClr val="tx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1754377" y="2995608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xx</a:t>
                </a: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1594893" y="3337103"/>
                <a:ext cx="6976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Bologna</a:t>
                </a:r>
              </a:p>
            </p:txBody>
          </p:sp>
        </p:grpSp>
        <p:sp>
          <p:nvSpPr>
            <p:cNvPr id="136" name="Freeform 135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69" name="Group 40"/>
          <p:cNvGrpSpPr/>
          <p:nvPr/>
        </p:nvGrpSpPr>
        <p:grpSpPr>
          <a:xfrm>
            <a:off x="1125164" y="1953161"/>
            <a:ext cx="644728" cy="587716"/>
            <a:chOff x="2094343" y="3129901"/>
            <a:chExt cx="644728" cy="587716"/>
          </a:xfrm>
        </p:grpSpPr>
        <p:grpSp>
          <p:nvGrpSpPr>
            <p:cNvPr id="70" name="Group 31"/>
            <p:cNvGrpSpPr/>
            <p:nvPr/>
          </p:nvGrpSpPr>
          <p:grpSpPr>
            <a:xfrm>
              <a:off x="2094343" y="3129901"/>
              <a:ext cx="644728" cy="587716"/>
              <a:chOff x="1594893" y="2995608"/>
              <a:chExt cx="644728" cy="587716"/>
            </a:xfrm>
          </p:grpSpPr>
          <p:sp>
            <p:nvSpPr>
              <p:cNvPr id="145" name="Rectangle 144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chemeClr val="tx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1754377" y="2995608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xx</a:t>
                </a: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1594893" y="3337103"/>
                <a:ext cx="64472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Brescia</a:t>
                </a:r>
              </a:p>
            </p:txBody>
          </p:sp>
        </p:grpSp>
        <p:sp>
          <p:nvSpPr>
            <p:cNvPr id="143" name="Freeform 142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78" name="Group 40"/>
          <p:cNvGrpSpPr/>
          <p:nvPr/>
        </p:nvGrpSpPr>
        <p:grpSpPr>
          <a:xfrm>
            <a:off x="1566497" y="2622247"/>
            <a:ext cx="516488" cy="587716"/>
            <a:chOff x="2158924" y="3129901"/>
            <a:chExt cx="516488" cy="587716"/>
          </a:xfrm>
        </p:grpSpPr>
        <p:grpSp>
          <p:nvGrpSpPr>
            <p:cNvPr id="79" name="Group 31"/>
            <p:cNvGrpSpPr/>
            <p:nvPr/>
          </p:nvGrpSpPr>
          <p:grpSpPr>
            <a:xfrm>
              <a:off x="2158924" y="3129901"/>
              <a:ext cx="516488" cy="587716"/>
              <a:chOff x="1659474" y="2995608"/>
              <a:chExt cx="516488" cy="587716"/>
            </a:xfrm>
          </p:grpSpPr>
          <p:sp>
            <p:nvSpPr>
              <p:cNvPr id="152" name="Rectangle 151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chemeClr val="tx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1754377" y="2995608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xx</a:t>
                </a: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1659474" y="3337103"/>
                <a:ext cx="51648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Pavia</a:t>
                </a:r>
              </a:p>
            </p:txBody>
          </p:sp>
        </p:grpSp>
        <p:sp>
          <p:nvSpPr>
            <p:cNvPr id="150" name="Freeform 149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80" name="Group 40"/>
          <p:cNvGrpSpPr/>
          <p:nvPr/>
        </p:nvGrpSpPr>
        <p:grpSpPr>
          <a:xfrm>
            <a:off x="2086022" y="3026193"/>
            <a:ext cx="654346" cy="587716"/>
            <a:chOff x="2094343" y="3129901"/>
            <a:chExt cx="654346" cy="587716"/>
          </a:xfrm>
        </p:grpSpPr>
        <p:grpSp>
          <p:nvGrpSpPr>
            <p:cNvPr id="85" name="Group 31"/>
            <p:cNvGrpSpPr/>
            <p:nvPr/>
          </p:nvGrpSpPr>
          <p:grpSpPr>
            <a:xfrm>
              <a:off x="2094343" y="3129901"/>
              <a:ext cx="654346" cy="587716"/>
              <a:chOff x="1594893" y="2995608"/>
              <a:chExt cx="654346" cy="587716"/>
            </a:xfrm>
          </p:grpSpPr>
          <p:sp>
            <p:nvSpPr>
              <p:cNvPr id="159" name="Rectangle 158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chemeClr val="tx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1754377" y="2995608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xx</a:t>
                </a: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1594893" y="3337103"/>
                <a:ext cx="65434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err="1" smtClean="0">
                    <a:latin typeface="Arial" pitchFamily="34" charset="0"/>
                    <a:cs typeface="Arial" pitchFamily="34" charset="0"/>
                  </a:rPr>
                  <a:t>Folgore</a:t>
                </a:r>
                <a:endParaRPr lang="en-US" sz="10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7" name="Freeform 156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90" name="Group 61"/>
          <p:cNvGrpSpPr/>
          <p:nvPr/>
        </p:nvGrpSpPr>
        <p:grpSpPr>
          <a:xfrm>
            <a:off x="1643836" y="4273942"/>
            <a:ext cx="546945" cy="578237"/>
            <a:chOff x="1646412" y="2995608"/>
            <a:chExt cx="546945" cy="578237"/>
          </a:xfrm>
        </p:grpSpPr>
        <p:sp>
          <p:nvSpPr>
            <p:cNvPr id="163" name="Rectangle 162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chemeClr val="tx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64" name="Rounded Rectangle 163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1747738" y="299560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xx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1646412" y="3327624"/>
              <a:ext cx="5469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err="1" smtClean="0">
                  <a:latin typeface="Arial" pitchFamily="34" charset="0"/>
                  <a:cs typeface="Arial" pitchFamily="34" charset="0"/>
                </a:rPr>
                <a:t>Ariete</a:t>
              </a:r>
              <a:endParaRPr lang="en-US" sz="10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5" name="Group 171"/>
          <p:cNvGrpSpPr/>
          <p:nvPr/>
        </p:nvGrpSpPr>
        <p:grpSpPr>
          <a:xfrm>
            <a:off x="1846371" y="3874309"/>
            <a:ext cx="603050" cy="587716"/>
            <a:chOff x="4028659" y="2712081"/>
            <a:chExt cx="603050" cy="587716"/>
          </a:xfrm>
        </p:grpSpPr>
        <p:grpSp>
          <p:nvGrpSpPr>
            <p:cNvPr id="96" name="Group 40"/>
            <p:cNvGrpSpPr/>
            <p:nvPr/>
          </p:nvGrpSpPr>
          <p:grpSpPr>
            <a:xfrm>
              <a:off x="4028659" y="2712081"/>
              <a:ext cx="603050" cy="587716"/>
              <a:chOff x="2145328" y="3129901"/>
              <a:chExt cx="603050" cy="587716"/>
            </a:xfrm>
          </p:grpSpPr>
          <p:grpSp>
            <p:nvGrpSpPr>
              <p:cNvPr id="102" name="Group 31"/>
              <p:cNvGrpSpPr/>
              <p:nvPr/>
            </p:nvGrpSpPr>
            <p:grpSpPr>
              <a:xfrm>
                <a:off x="2145328" y="3129901"/>
                <a:ext cx="603050" cy="587716"/>
                <a:chOff x="1645878" y="2995608"/>
                <a:chExt cx="603050" cy="587716"/>
              </a:xfrm>
            </p:grpSpPr>
            <p:sp>
              <p:nvSpPr>
                <p:cNvPr id="178" name="Rectangle 177"/>
                <p:cNvSpPr/>
                <p:nvPr/>
              </p:nvSpPr>
              <p:spPr bwMode="auto">
                <a:xfrm>
                  <a:off x="1774371" y="3200400"/>
                  <a:ext cx="304800" cy="185057"/>
                </a:xfrm>
                <a:prstGeom prst="rect">
                  <a:avLst/>
                </a:prstGeom>
                <a:solidFill>
                  <a:schemeClr val="tx1"/>
                </a:solidFill>
                <a:ln w="19050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179" name="TextBox 178"/>
                <p:cNvSpPr txBox="1"/>
                <p:nvPr/>
              </p:nvSpPr>
              <p:spPr>
                <a:xfrm>
                  <a:off x="1754377" y="2995608"/>
                  <a:ext cx="35458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latin typeface="Arial" pitchFamily="34" charset="0"/>
                      <a:cs typeface="Arial" pitchFamily="34" charset="0"/>
                    </a:rPr>
                    <a:t>xx</a:t>
                  </a:r>
                </a:p>
              </p:txBody>
            </p:sp>
            <p:sp>
              <p:nvSpPr>
                <p:cNvPr id="180" name="TextBox 179"/>
                <p:cNvSpPr txBox="1"/>
                <p:nvPr/>
              </p:nvSpPr>
              <p:spPr>
                <a:xfrm>
                  <a:off x="1645878" y="3337103"/>
                  <a:ext cx="60305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Trieste</a:t>
                  </a:r>
                </a:p>
              </p:txBody>
            </p:sp>
          </p:grpSp>
          <p:sp>
            <p:nvSpPr>
              <p:cNvPr id="176" name="Freeform 175"/>
              <p:cNvSpPr/>
              <p:nvPr/>
            </p:nvSpPr>
            <p:spPr bwMode="auto">
              <a:xfrm>
                <a:off x="2275438" y="3337711"/>
                <a:ext cx="301782" cy="178051"/>
              </a:xfrm>
              <a:custGeom>
                <a:avLst/>
                <a:gdLst>
                  <a:gd name="connsiteX0" fmla="*/ 0 w 301782"/>
                  <a:gd name="connsiteY0" fmla="*/ 178051 h 178051"/>
                  <a:gd name="connsiteX1" fmla="*/ 301782 w 301782"/>
                  <a:gd name="connsiteY1" fmla="*/ 0 h 178051"/>
                  <a:gd name="connsiteX2" fmla="*/ 301782 w 301782"/>
                  <a:gd name="connsiteY2" fmla="*/ 0 h 17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782" h="178051">
                    <a:moveTo>
                      <a:pt x="0" y="178051"/>
                    </a:moveTo>
                    <a:lnTo>
                      <a:pt x="301782" y="0"/>
                    </a:lnTo>
                    <a:lnTo>
                      <a:pt x="301782" y="0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77" name="Freeform 176"/>
              <p:cNvSpPr/>
              <p:nvPr/>
            </p:nvSpPr>
            <p:spPr bwMode="auto">
              <a:xfrm>
                <a:off x="2272420" y="3337711"/>
                <a:ext cx="298764" cy="175034"/>
              </a:xfrm>
              <a:custGeom>
                <a:avLst/>
                <a:gdLst>
                  <a:gd name="connsiteX0" fmla="*/ 0 w 298764"/>
                  <a:gd name="connsiteY0" fmla="*/ 0 h 175034"/>
                  <a:gd name="connsiteX1" fmla="*/ 298764 w 298764"/>
                  <a:gd name="connsiteY1" fmla="*/ 175034 h 175034"/>
                  <a:gd name="connsiteX2" fmla="*/ 298764 w 298764"/>
                  <a:gd name="connsiteY2" fmla="*/ 175034 h 1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764" h="175034">
                    <a:moveTo>
                      <a:pt x="0" y="0"/>
                    </a:moveTo>
                    <a:lnTo>
                      <a:pt x="298764" y="175034"/>
                    </a:lnTo>
                    <a:lnTo>
                      <a:pt x="298764" y="175034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174" name="Rounded Rectangle 173"/>
            <p:cNvSpPr/>
            <p:nvPr/>
          </p:nvSpPr>
          <p:spPr bwMode="auto">
            <a:xfrm>
              <a:off x="4208718" y="2961196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03" name="Group 61"/>
          <p:cNvGrpSpPr/>
          <p:nvPr/>
        </p:nvGrpSpPr>
        <p:grpSpPr>
          <a:xfrm>
            <a:off x="1752828" y="4873419"/>
            <a:ext cx="325730" cy="554132"/>
            <a:chOff x="1759563" y="3016314"/>
            <a:chExt cx="325730" cy="554132"/>
          </a:xfrm>
        </p:grpSpPr>
        <p:sp>
          <p:nvSpPr>
            <p:cNvPr id="182" name="Rectangle 181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83" name="Rounded Rectangle 182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1785647" y="3016314"/>
              <a:ext cx="2904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III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1759563" y="3324225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</p:grpSp>
      <p:grpSp>
        <p:nvGrpSpPr>
          <p:cNvPr id="109" name="Group 61"/>
          <p:cNvGrpSpPr/>
          <p:nvPr/>
        </p:nvGrpSpPr>
        <p:grpSpPr>
          <a:xfrm>
            <a:off x="1273181" y="5140315"/>
            <a:ext cx="325730" cy="554132"/>
            <a:chOff x="1759563" y="3016314"/>
            <a:chExt cx="325730" cy="554132"/>
          </a:xfrm>
        </p:grpSpPr>
        <p:sp>
          <p:nvSpPr>
            <p:cNvPr id="187" name="Rectangle 186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88" name="Rounded Rectangle 187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782196" y="3016314"/>
              <a:ext cx="2904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III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1759563" y="3324225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21</a:t>
              </a:r>
            </a:p>
          </p:txBody>
        </p:sp>
      </p:grpSp>
      <p:grpSp>
        <p:nvGrpSpPr>
          <p:cNvPr id="110" name="Group 199"/>
          <p:cNvGrpSpPr/>
          <p:nvPr/>
        </p:nvGrpSpPr>
        <p:grpSpPr>
          <a:xfrm>
            <a:off x="892878" y="5384878"/>
            <a:ext cx="354584" cy="574838"/>
            <a:chOff x="716899" y="4846590"/>
            <a:chExt cx="354584" cy="574838"/>
          </a:xfrm>
        </p:grpSpPr>
        <p:grpSp>
          <p:nvGrpSpPr>
            <p:cNvPr id="116" name="Group 40"/>
            <p:cNvGrpSpPr/>
            <p:nvPr/>
          </p:nvGrpSpPr>
          <p:grpSpPr>
            <a:xfrm>
              <a:off x="716899" y="4846590"/>
              <a:ext cx="354584" cy="574838"/>
              <a:chOff x="2250428" y="3129901"/>
              <a:chExt cx="354584" cy="574838"/>
            </a:xfrm>
          </p:grpSpPr>
          <p:grpSp>
            <p:nvGrpSpPr>
              <p:cNvPr id="117" name="Group 31"/>
              <p:cNvGrpSpPr/>
              <p:nvPr/>
            </p:nvGrpSpPr>
            <p:grpSpPr>
              <a:xfrm>
                <a:off x="2250428" y="3129901"/>
                <a:ext cx="354584" cy="574838"/>
                <a:chOff x="1750978" y="2995608"/>
                <a:chExt cx="354584" cy="574838"/>
              </a:xfrm>
            </p:grpSpPr>
            <p:sp>
              <p:nvSpPr>
                <p:cNvPr id="195" name="Rectangle 194"/>
                <p:cNvSpPr/>
                <p:nvPr/>
              </p:nvSpPr>
              <p:spPr bwMode="auto">
                <a:xfrm>
                  <a:off x="1774371" y="3200400"/>
                  <a:ext cx="304800" cy="18505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196" name="TextBox 195"/>
                <p:cNvSpPr txBox="1"/>
                <p:nvPr/>
              </p:nvSpPr>
              <p:spPr>
                <a:xfrm>
                  <a:off x="1750978" y="2995608"/>
                  <a:ext cx="35458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latin typeface="Arial" pitchFamily="34" charset="0"/>
                      <a:cs typeface="Arial" pitchFamily="34" charset="0"/>
                    </a:rPr>
                    <a:t>xx</a:t>
                  </a:r>
                </a:p>
              </p:txBody>
            </p:sp>
            <p:sp>
              <p:nvSpPr>
                <p:cNvPr id="197" name="TextBox 196"/>
                <p:cNvSpPr txBox="1"/>
                <p:nvPr/>
              </p:nvSpPr>
              <p:spPr>
                <a:xfrm>
                  <a:off x="1764523" y="3324225"/>
                  <a:ext cx="32573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90</a:t>
                  </a:r>
                </a:p>
              </p:txBody>
            </p:sp>
          </p:grpSp>
          <p:sp>
            <p:nvSpPr>
              <p:cNvPr id="193" name="Freeform 192"/>
              <p:cNvSpPr/>
              <p:nvPr/>
            </p:nvSpPr>
            <p:spPr bwMode="auto">
              <a:xfrm>
                <a:off x="2275438" y="3337711"/>
                <a:ext cx="301782" cy="178051"/>
              </a:xfrm>
              <a:custGeom>
                <a:avLst/>
                <a:gdLst>
                  <a:gd name="connsiteX0" fmla="*/ 0 w 301782"/>
                  <a:gd name="connsiteY0" fmla="*/ 178051 h 178051"/>
                  <a:gd name="connsiteX1" fmla="*/ 301782 w 301782"/>
                  <a:gd name="connsiteY1" fmla="*/ 0 h 178051"/>
                  <a:gd name="connsiteX2" fmla="*/ 301782 w 301782"/>
                  <a:gd name="connsiteY2" fmla="*/ 0 h 17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782" h="178051">
                    <a:moveTo>
                      <a:pt x="0" y="178051"/>
                    </a:moveTo>
                    <a:lnTo>
                      <a:pt x="301782" y="0"/>
                    </a:lnTo>
                    <a:lnTo>
                      <a:pt x="301782" y="0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94" name="Freeform 193"/>
              <p:cNvSpPr/>
              <p:nvPr/>
            </p:nvSpPr>
            <p:spPr bwMode="auto">
              <a:xfrm>
                <a:off x="2272420" y="3337711"/>
                <a:ext cx="298764" cy="175034"/>
              </a:xfrm>
              <a:custGeom>
                <a:avLst/>
                <a:gdLst>
                  <a:gd name="connsiteX0" fmla="*/ 0 w 298764"/>
                  <a:gd name="connsiteY0" fmla="*/ 0 h 175034"/>
                  <a:gd name="connsiteX1" fmla="*/ 298764 w 298764"/>
                  <a:gd name="connsiteY1" fmla="*/ 175034 h 175034"/>
                  <a:gd name="connsiteX2" fmla="*/ 298764 w 298764"/>
                  <a:gd name="connsiteY2" fmla="*/ 175034 h 1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764" h="175034">
                    <a:moveTo>
                      <a:pt x="0" y="0"/>
                    </a:moveTo>
                    <a:lnTo>
                      <a:pt x="298764" y="175034"/>
                    </a:lnTo>
                    <a:lnTo>
                      <a:pt x="298764" y="175034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198" name="Oval 197"/>
            <p:cNvSpPr/>
            <p:nvPr/>
          </p:nvSpPr>
          <p:spPr bwMode="auto">
            <a:xfrm>
              <a:off x="741037" y="5245053"/>
              <a:ext cx="57788" cy="5778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99" name="Oval 198"/>
            <p:cNvSpPr/>
            <p:nvPr/>
          </p:nvSpPr>
          <p:spPr bwMode="auto">
            <a:xfrm>
              <a:off x="985218" y="5244487"/>
              <a:ext cx="57788" cy="5778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23" name="Group 201"/>
          <p:cNvGrpSpPr/>
          <p:nvPr/>
        </p:nvGrpSpPr>
        <p:grpSpPr>
          <a:xfrm>
            <a:off x="1474242" y="4637783"/>
            <a:ext cx="325917" cy="567012"/>
            <a:chOff x="4465725" y="3066642"/>
            <a:chExt cx="325917" cy="567012"/>
          </a:xfrm>
        </p:grpSpPr>
        <p:grpSp>
          <p:nvGrpSpPr>
            <p:cNvPr id="124" name="Group 40"/>
            <p:cNvGrpSpPr/>
            <p:nvPr/>
          </p:nvGrpSpPr>
          <p:grpSpPr>
            <a:xfrm>
              <a:off x="4465725" y="3066642"/>
              <a:ext cx="325917" cy="567012"/>
              <a:chOff x="2259211" y="3150605"/>
              <a:chExt cx="325917" cy="567012"/>
            </a:xfrm>
          </p:grpSpPr>
          <p:grpSp>
            <p:nvGrpSpPr>
              <p:cNvPr id="126" name="Group 31"/>
              <p:cNvGrpSpPr/>
              <p:nvPr/>
            </p:nvGrpSpPr>
            <p:grpSpPr>
              <a:xfrm>
                <a:off x="2259211" y="3150605"/>
                <a:ext cx="325917" cy="567012"/>
                <a:chOff x="1759761" y="3016312"/>
                <a:chExt cx="325917" cy="567012"/>
              </a:xfrm>
            </p:grpSpPr>
            <p:sp>
              <p:nvSpPr>
                <p:cNvPr id="208" name="Rectangle 207"/>
                <p:cNvSpPr/>
                <p:nvPr/>
              </p:nvSpPr>
              <p:spPr bwMode="auto">
                <a:xfrm>
                  <a:off x="1774371" y="3200400"/>
                  <a:ext cx="304800" cy="18505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209" name="TextBox 208"/>
                <p:cNvSpPr txBox="1"/>
                <p:nvPr/>
              </p:nvSpPr>
              <p:spPr>
                <a:xfrm>
                  <a:off x="1795214" y="3016312"/>
                  <a:ext cx="29046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III</a:t>
                  </a:r>
                </a:p>
              </p:txBody>
            </p:sp>
            <p:sp>
              <p:nvSpPr>
                <p:cNvPr id="210" name="TextBox 209"/>
                <p:cNvSpPr txBox="1"/>
                <p:nvPr/>
              </p:nvSpPr>
              <p:spPr>
                <a:xfrm>
                  <a:off x="1759761" y="3337103"/>
                  <a:ext cx="32573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15</a:t>
                  </a:r>
                </a:p>
              </p:txBody>
            </p:sp>
          </p:grpSp>
          <p:sp>
            <p:nvSpPr>
              <p:cNvPr id="206" name="Freeform 205"/>
              <p:cNvSpPr/>
              <p:nvPr/>
            </p:nvSpPr>
            <p:spPr bwMode="auto">
              <a:xfrm>
                <a:off x="2275438" y="3337711"/>
                <a:ext cx="301782" cy="178051"/>
              </a:xfrm>
              <a:custGeom>
                <a:avLst/>
                <a:gdLst>
                  <a:gd name="connsiteX0" fmla="*/ 0 w 301782"/>
                  <a:gd name="connsiteY0" fmla="*/ 178051 h 178051"/>
                  <a:gd name="connsiteX1" fmla="*/ 301782 w 301782"/>
                  <a:gd name="connsiteY1" fmla="*/ 0 h 178051"/>
                  <a:gd name="connsiteX2" fmla="*/ 301782 w 301782"/>
                  <a:gd name="connsiteY2" fmla="*/ 0 h 17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782" h="178051">
                    <a:moveTo>
                      <a:pt x="0" y="178051"/>
                    </a:moveTo>
                    <a:lnTo>
                      <a:pt x="301782" y="0"/>
                    </a:lnTo>
                    <a:lnTo>
                      <a:pt x="301782" y="0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07" name="Freeform 206"/>
              <p:cNvSpPr/>
              <p:nvPr/>
            </p:nvSpPr>
            <p:spPr bwMode="auto">
              <a:xfrm>
                <a:off x="2272420" y="3337711"/>
                <a:ext cx="298764" cy="175034"/>
              </a:xfrm>
              <a:custGeom>
                <a:avLst/>
                <a:gdLst>
                  <a:gd name="connsiteX0" fmla="*/ 0 w 298764"/>
                  <a:gd name="connsiteY0" fmla="*/ 0 h 175034"/>
                  <a:gd name="connsiteX1" fmla="*/ 298764 w 298764"/>
                  <a:gd name="connsiteY1" fmla="*/ 175034 h 175034"/>
                  <a:gd name="connsiteX2" fmla="*/ 298764 w 298764"/>
                  <a:gd name="connsiteY2" fmla="*/ 175034 h 1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764" h="175034">
                    <a:moveTo>
                      <a:pt x="0" y="0"/>
                    </a:moveTo>
                    <a:lnTo>
                      <a:pt x="298764" y="175034"/>
                    </a:lnTo>
                    <a:lnTo>
                      <a:pt x="298764" y="175034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204" name="Rounded Rectangle 203"/>
            <p:cNvSpPr/>
            <p:nvPr/>
          </p:nvSpPr>
          <p:spPr bwMode="auto">
            <a:xfrm>
              <a:off x="4532007" y="3294841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32" name="Group 210"/>
          <p:cNvGrpSpPr/>
          <p:nvPr/>
        </p:nvGrpSpPr>
        <p:grpSpPr>
          <a:xfrm>
            <a:off x="998639" y="4841942"/>
            <a:ext cx="325917" cy="567012"/>
            <a:chOff x="4465725" y="3066642"/>
            <a:chExt cx="325917" cy="567012"/>
          </a:xfrm>
        </p:grpSpPr>
        <p:grpSp>
          <p:nvGrpSpPr>
            <p:cNvPr id="133" name="Group 40"/>
            <p:cNvGrpSpPr/>
            <p:nvPr/>
          </p:nvGrpSpPr>
          <p:grpSpPr>
            <a:xfrm>
              <a:off x="4465725" y="3066642"/>
              <a:ext cx="325917" cy="567012"/>
              <a:chOff x="2259211" y="3150605"/>
              <a:chExt cx="325917" cy="567012"/>
            </a:xfrm>
          </p:grpSpPr>
          <p:grpSp>
            <p:nvGrpSpPr>
              <p:cNvPr id="134" name="Group 31"/>
              <p:cNvGrpSpPr/>
              <p:nvPr/>
            </p:nvGrpSpPr>
            <p:grpSpPr>
              <a:xfrm>
                <a:off x="2259211" y="3150605"/>
                <a:ext cx="325917" cy="567012"/>
                <a:chOff x="1759761" y="3016312"/>
                <a:chExt cx="325917" cy="567012"/>
              </a:xfrm>
            </p:grpSpPr>
            <p:sp>
              <p:nvSpPr>
                <p:cNvPr id="217" name="Rectangle 216"/>
                <p:cNvSpPr/>
                <p:nvPr/>
              </p:nvSpPr>
              <p:spPr bwMode="auto">
                <a:xfrm>
                  <a:off x="1774371" y="3200400"/>
                  <a:ext cx="304800" cy="18505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218" name="TextBox 217"/>
                <p:cNvSpPr txBox="1"/>
                <p:nvPr/>
              </p:nvSpPr>
              <p:spPr>
                <a:xfrm>
                  <a:off x="1795214" y="3016312"/>
                  <a:ext cx="29046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III</a:t>
                  </a:r>
                </a:p>
              </p:txBody>
            </p:sp>
            <p:sp>
              <p:nvSpPr>
                <p:cNvPr id="219" name="TextBox 218"/>
                <p:cNvSpPr txBox="1"/>
                <p:nvPr/>
              </p:nvSpPr>
              <p:spPr>
                <a:xfrm>
                  <a:off x="1759761" y="3337103"/>
                  <a:ext cx="32573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21</a:t>
                  </a:r>
                </a:p>
              </p:txBody>
            </p:sp>
          </p:grpSp>
          <p:sp>
            <p:nvSpPr>
              <p:cNvPr id="215" name="Freeform 214"/>
              <p:cNvSpPr/>
              <p:nvPr/>
            </p:nvSpPr>
            <p:spPr bwMode="auto">
              <a:xfrm>
                <a:off x="2275438" y="3337711"/>
                <a:ext cx="301782" cy="178051"/>
              </a:xfrm>
              <a:custGeom>
                <a:avLst/>
                <a:gdLst>
                  <a:gd name="connsiteX0" fmla="*/ 0 w 301782"/>
                  <a:gd name="connsiteY0" fmla="*/ 178051 h 178051"/>
                  <a:gd name="connsiteX1" fmla="*/ 301782 w 301782"/>
                  <a:gd name="connsiteY1" fmla="*/ 0 h 178051"/>
                  <a:gd name="connsiteX2" fmla="*/ 301782 w 301782"/>
                  <a:gd name="connsiteY2" fmla="*/ 0 h 17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782" h="178051">
                    <a:moveTo>
                      <a:pt x="0" y="178051"/>
                    </a:moveTo>
                    <a:lnTo>
                      <a:pt x="301782" y="0"/>
                    </a:lnTo>
                    <a:lnTo>
                      <a:pt x="301782" y="0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16" name="Freeform 215"/>
              <p:cNvSpPr/>
              <p:nvPr/>
            </p:nvSpPr>
            <p:spPr bwMode="auto">
              <a:xfrm>
                <a:off x="2272420" y="3337711"/>
                <a:ext cx="298764" cy="175034"/>
              </a:xfrm>
              <a:custGeom>
                <a:avLst/>
                <a:gdLst>
                  <a:gd name="connsiteX0" fmla="*/ 0 w 298764"/>
                  <a:gd name="connsiteY0" fmla="*/ 0 h 175034"/>
                  <a:gd name="connsiteX1" fmla="*/ 298764 w 298764"/>
                  <a:gd name="connsiteY1" fmla="*/ 175034 h 175034"/>
                  <a:gd name="connsiteX2" fmla="*/ 298764 w 298764"/>
                  <a:gd name="connsiteY2" fmla="*/ 175034 h 1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764" h="175034">
                    <a:moveTo>
                      <a:pt x="0" y="0"/>
                    </a:moveTo>
                    <a:lnTo>
                      <a:pt x="298764" y="175034"/>
                    </a:lnTo>
                    <a:lnTo>
                      <a:pt x="298764" y="175034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213" name="Rounded Rectangle 212"/>
            <p:cNvSpPr/>
            <p:nvPr/>
          </p:nvSpPr>
          <p:spPr bwMode="auto">
            <a:xfrm>
              <a:off x="4532007" y="3294841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231" name="TextBox 230"/>
          <p:cNvSpPr txBox="1"/>
          <p:nvPr/>
        </p:nvSpPr>
        <p:spPr>
          <a:xfrm>
            <a:off x="3374570" y="-65316"/>
            <a:ext cx="5769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Rommel’s initial plan was too ambitious – He would try to slip around the British left flank and surround the British forward units</a:t>
            </a:r>
          </a:p>
        </p:txBody>
      </p:sp>
      <p:sp>
        <p:nvSpPr>
          <p:cNvPr id="232" name="Freeform 231"/>
          <p:cNvSpPr/>
          <p:nvPr/>
        </p:nvSpPr>
        <p:spPr bwMode="auto">
          <a:xfrm>
            <a:off x="1861457" y="5453743"/>
            <a:ext cx="2667000" cy="841829"/>
          </a:xfrm>
          <a:custGeom>
            <a:avLst/>
            <a:gdLst>
              <a:gd name="connsiteX0" fmla="*/ 0 w 2667000"/>
              <a:gd name="connsiteY0" fmla="*/ 0 h 841829"/>
              <a:gd name="connsiteX1" fmla="*/ 435429 w 2667000"/>
              <a:gd name="connsiteY1" fmla="*/ 359228 h 841829"/>
              <a:gd name="connsiteX2" fmla="*/ 1262743 w 2667000"/>
              <a:gd name="connsiteY2" fmla="*/ 740228 h 841829"/>
              <a:gd name="connsiteX3" fmla="*/ 2068286 w 2667000"/>
              <a:gd name="connsiteY3" fmla="*/ 805543 h 841829"/>
              <a:gd name="connsiteX4" fmla="*/ 2667000 w 2667000"/>
              <a:gd name="connsiteY4" fmla="*/ 522514 h 841829"/>
              <a:gd name="connsiteX5" fmla="*/ 2667000 w 2667000"/>
              <a:gd name="connsiteY5" fmla="*/ 522514 h 84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0" h="841829">
                <a:moveTo>
                  <a:pt x="0" y="0"/>
                </a:moveTo>
                <a:cubicBezTo>
                  <a:pt x="112486" y="117928"/>
                  <a:pt x="224972" y="235857"/>
                  <a:pt x="435429" y="359228"/>
                </a:cubicBezTo>
                <a:cubicBezTo>
                  <a:pt x="645886" y="482599"/>
                  <a:pt x="990600" y="665842"/>
                  <a:pt x="1262743" y="740228"/>
                </a:cubicBezTo>
                <a:cubicBezTo>
                  <a:pt x="1534886" y="814614"/>
                  <a:pt x="1834243" y="841829"/>
                  <a:pt x="2068286" y="805543"/>
                </a:cubicBezTo>
                <a:cubicBezTo>
                  <a:pt x="2302329" y="769257"/>
                  <a:pt x="2667000" y="522514"/>
                  <a:pt x="2667000" y="522514"/>
                </a:cubicBezTo>
                <a:lnTo>
                  <a:pt x="2667000" y="522514"/>
                </a:ln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3" name="Freeform 232"/>
          <p:cNvSpPr/>
          <p:nvPr/>
        </p:nvSpPr>
        <p:spPr bwMode="auto">
          <a:xfrm>
            <a:off x="4484914" y="2492829"/>
            <a:ext cx="440872" cy="3494314"/>
          </a:xfrm>
          <a:custGeom>
            <a:avLst/>
            <a:gdLst>
              <a:gd name="connsiteX0" fmla="*/ 21772 w 440872"/>
              <a:gd name="connsiteY0" fmla="*/ 3494314 h 3494314"/>
              <a:gd name="connsiteX1" fmla="*/ 152400 w 440872"/>
              <a:gd name="connsiteY1" fmla="*/ 3374571 h 3494314"/>
              <a:gd name="connsiteX2" fmla="*/ 348343 w 440872"/>
              <a:gd name="connsiteY2" fmla="*/ 3080657 h 3494314"/>
              <a:gd name="connsiteX3" fmla="*/ 424543 w 440872"/>
              <a:gd name="connsiteY3" fmla="*/ 2492828 h 3494314"/>
              <a:gd name="connsiteX4" fmla="*/ 402772 w 440872"/>
              <a:gd name="connsiteY4" fmla="*/ 1676400 h 3494314"/>
              <a:gd name="connsiteX5" fmla="*/ 195943 w 440872"/>
              <a:gd name="connsiteY5" fmla="*/ 1110342 h 3494314"/>
              <a:gd name="connsiteX6" fmla="*/ 65315 w 440872"/>
              <a:gd name="connsiteY6" fmla="*/ 446314 h 3494314"/>
              <a:gd name="connsiteX7" fmla="*/ 0 w 440872"/>
              <a:gd name="connsiteY7" fmla="*/ 0 h 3494314"/>
              <a:gd name="connsiteX8" fmla="*/ 0 w 440872"/>
              <a:gd name="connsiteY8" fmla="*/ 0 h 349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0872" h="3494314">
                <a:moveTo>
                  <a:pt x="21772" y="3494314"/>
                </a:moveTo>
                <a:cubicBezTo>
                  <a:pt x="59872" y="3468914"/>
                  <a:pt x="97972" y="3443514"/>
                  <a:pt x="152400" y="3374571"/>
                </a:cubicBezTo>
                <a:cubicBezTo>
                  <a:pt x="206829" y="3305628"/>
                  <a:pt x="302986" y="3227614"/>
                  <a:pt x="348343" y="3080657"/>
                </a:cubicBezTo>
                <a:cubicBezTo>
                  <a:pt x="393700" y="2933700"/>
                  <a:pt x="415472" y="2726871"/>
                  <a:pt x="424543" y="2492828"/>
                </a:cubicBezTo>
                <a:cubicBezTo>
                  <a:pt x="433615" y="2258785"/>
                  <a:pt x="440872" y="1906814"/>
                  <a:pt x="402772" y="1676400"/>
                </a:cubicBezTo>
                <a:cubicBezTo>
                  <a:pt x="364672" y="1445986"/>
                  <a:pt x="252186" y="1315356"/>
                  <a:pt x="195943" y="1110342"/>
                </a:cubicBezTo>
                <a:cubicBezTo>
                  <a:pt x="139700" y="905328"/>
                  <a:pt x="97972" y="631371"/>
                  <a:pt x="65315" y="446314"/>
                </a:cubicBezTo>
                <a:cubicBezTo>
                  <a:pt x="32658" y="261257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5344886" y="4688054"/>
            <a:ext cx="3222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He did not foresee the heroic resistance of the Free French brigade at </a:t>
            </a:r>
            <a:r>
              <a:rPr lang="en-US" sz="2400" dirty="0" err="1" smtClean="0">
                <a:latin typeface="Calibri" pitchFamily="34" charset="0"/>
              </a:rPr>
              <a:t>Bir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Hacheim</a:t>
            </a: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235" name="Freeform 234"/>
          <p:cNvSpPr/>
          <p:nvPr/>
        </p:nvSpPr>
        <p:spPr bwMode="auto">
          <a:xfrm>
            <a:off x="4093029" y="5464629"/>
            <a:ext cx="1088571" cy="381000"/>
          </a:xfrm>
          <a:custGeom>
            <a:avLst/>
            <a:gdLst>
              <a:gd name="connsiteX0" fmla="*/ 1088571 w 1088571"/>
              <a:gd name="connsiteY0" fmla="*/ 0 h 381000"/>
              <a:gd name="connsiteX1" fmla="*/ 0 w 1088571"/>
              <a:gd name="connsiteY1" fmla="*/ 381000 h 381000"/>
              <a:gd name="connsiteX2" fmla="*/ 0 w 1088571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8571" h="381000">
                <a:moveTo>
                  <a:pt x="1088571" y="0"/>
                </a:moveTo>
                <a:lnTo>
                  <a:pt x="0" y="381000"/>
                </a:lnTo>
                <a:lnTo>
                  <a:pt x="0" y="381000"/>
                </a:lnTo>
              </a:path>
            </a:pathLst>
          </a:cu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pSp>
        <p:nvGrpSpPr>
          <p:cNvPr id="135" name="Group 47"/>
          <p:cNvGrpSpPr/>
          <p:nvPr/>
        </p:nvGrpSpPr>
        <p:grpSpPr>
          <a:xfrm>
            <a:off x="6638608" y="3891622"/>
            <a:ext cx="511679" cy="579808"/>
            <a:chOff x="2172199" y="3129901"/>
            <a:chExt cx="511679" cy="579808"/>
          </a:xfrm>
        </p:grpSpPr>
        <p:grpSp>
          <p:nvGrpSpPr>
            <p:cNvPr id="141" name="Group 31"/>
            <p:cNvGrpSpPr/>
            <p:nvPr/>
          </p:nvGrpSpPr>
          <p:grpSpPr>
            <a:xfrm>
              <a:off x="2172199" y="3129901"/>
              <a:ext cx="511679" cy="579808"/>
              <a:chOff x="1672749" y="2995608"/>
              <a:chExt cx="511679" cy="579808"/>
            </a:xfrm>
          </p:grpSpPr>
          <p:sp>
            <p:nvSpPr>
              <p:cNvPr id="224" name="Rectangle 223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25" name="TextBox 224"/>
              <p:cNvSpPr txBox="1"/>
              <p:nvPr/>
            </p:nvSpPr>
            <p:spPr>
              <a:xfrm>
                <a:off x="1792404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226" name="TextBox 225"/>
              <p:cNvSpPr txBox="1"/>
              <p:nvPr/>
            </p:nvSpPr>
            <p:spPr>
              <a:xfrm>
                <a:off x="1672749" y="3329195"/>
                <a:ext cx="51167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5 IND</a:t>
                </a:r>
              </a:p>
            </p:txBody>
          </p:sp>
        </p:grpSp>
        <p:sp>
          <p:nvSpPr>
            <p:cNvPr id="222" name="Freeform 221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23" name="Freeform 222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42" name="Group 47"/>
          <p:cNvGrpSpPr/>
          <p:nvPr/>
        </p:nvGrpSpPr>
        <p:grpSpPr>
          <a:xfrm>
            <a:off x="6164843" y="4312379"/>
            <a:ext cx="511679" cy="579808"/>
            <a:chOff x="2172199" y="3129901"/>
            <a:chExt cx="511679" cy="579808"/>
          </a:xfrm>
        </p:grpSpPr>
        <p:grpSp>
          <p:nvGrpSpPr>
            <p:cNvPr id="148" name="Group 31"/>
            <p:cNvGrpSpPr/>
            <p:nvPr/>
          </p:nvGrpSpPr>
          <p:grpSpPr>
            <a:xfrm>
              <a:off x="2172199" y="3129901"/>
              <a:ext cx="511679" cy="579808"/>
              <a:chOff x="1672749" y="2995608"/>
              <a:chExt cx="511679" cy="579808"/>
            </a:xfrm>
          </p:grpSpPr>
          <p:sp>
            <p:nvSpPr>
              <p:cNvPr id="236" name="Rectangle 235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37" name="TextBox 236"/>
              <p:cNvSpPr txBox="1"/>
              <p:nvPr/>
            </p:nvSpPr>
            <p:spPr>
              <a:xfrm>
                <a:off x="1792404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238" name="TextBox 237"/>
              <p:cNvSpPr txBox="1"/>
              <p:nvPr/>
            </p:nvSpPr>
            <p:spPr>
              <a:xfrm>
                <a:off x="1672749" y="3329195"/>
                <a:ext cx="51167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5 IND</a:t>
                </a:r>
              </a:p>
            </p:txBody>
          </p:sp>
        </p:grpSp>
        <p:sp>
          <p:nvSpPr>
            <p:cNvPr id="229" name="Freeform 228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30" name="Freeform 229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 animBg="1"/>
      <p:bldP spid="232" grpId="1" animBg="1"/>
      <p:bldP spid="233" grpId="0" animBg="1"/>
      <p:bldP spid="233" grpId="1" animBg="1"/>
      <p:bldP spid="234" grpId="0"/>
      <p:bldP spid="2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200" descr="Map - Gaza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8123" y="0"/>
            <a:ext cx="7725981" cy="6858000"/>
          </a:xfrm>
          <a:prstGeom prst="rect">
            <a:avLst/>
          </a:prstGeom>
        </p:spPr>
      </p:pic>
      <p:grpSp>
        <p:nvGrpSpPr>
          <p:cNvPr id="2" name="Group 40"/>
          <p:cNvGrpSpPr/>
          <p:nvPr/>
        </p:nvGrpSpPr>
        <p:grpSpPr>
          <a:xfrm>
            <a:off x="2169069" y="1078969"/>
            <a:ext cx="468398" cy="574838"/>
            <a:chOff x="2182139" y="3129901"/>
            <a:chExt cx="468398" cy="574838"/>
          </a:xfrm>
        </p:grpSpPr>
        <p:grpSp>
          <p:nvGrpSpPr>
            <p:cNvPr id="3" name="Group 31"/>
            <p:cNvGrpSpPr/>
            <p:nvPr/>
          </p:nvGrpSpPr>
          <p:grpSpPr>
            <a:xfrm>
              <a:off x="2182139" y="3129901"/>
              <a:ext cx="468398" cy="574838"/>
              <a:chOff x="1682689" y="2995608"/>
              <a:chExt cx="468398" cy="574838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91766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82689" y="3324225"/>
                <a:ext cx="4683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1 SA</a:t>
                </a:r>
              </a:p>
            </p:txBody>
          </p:sp>
        </p:grpSp>
        <p:sp>
          <p:nvSpPr>
            <p:cNvPr id="5" name="Freeform 4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4" name="Group 40"/>
          <p:cNvGrpSpPr/>
          <p:nvPr/>
        </p:nvGrpSpPr>
        <p:grpSpPr>
          <a:xfrm>
            <a:off x="2218288" y="1462637"/>
            <a:ext cx="468398" cy="574838"/>
            <a:chOff x="2182139" y="3129901"/>
            <a:chExt cx="468398" cy="574838"/>
          </a:xfrm>
        </p:grpSpPr>
        <p:grpSp>
          <p:nvGrpSpPr>
            <p:cNvPr id="10" name="Group 31"/>
            <p:cNvGrpSpPr/>
            <p:nvPr/>
          </p:nvGrpSpPr>
          <p:grpSpPr>
            <a:xfrm>
              <a:off x="2182139" y="3129901"/>
              <a:ext cx="468398" cy="574838"/>
              <a:chOff x="1682689" y="2995608"/>
              <a:chExt cx="468398" cy="574838"/>
            </a:xfrm>
          </p:grpSpPr>
          <p:sp>
            <p:nvSpPr>
              <p:cNvPr id="14" name="Rectangle 13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791766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682689" y="3324225"/>
                <a:ext cx="4683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1 SA</a:t>
                </a:r>
              </a:p>
            </p:txBody>
          </p:sp>
        </p:grpSp>
        <p:sp>
          <p:nvSpPr>
            <p:cNvPr id="12" name="Freeform 11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1" name="Group 40"/>
          <p:cNvGrpSpPr/>
          <p:nvPr/>
        </p:nvGrpSpPr>
        <p:grpSpPr>
          <a:xfrm>
            <a:off x="1972195" y="2024205"/>
            <a:ext cx="468398" cy="574838"/>
            <a:chOff x="2182139" y="3129901"/>
            <a:chExt cx="468398" cy="574838"/>
          </a:xfrm>
        </p:grpSpPr>
        <p:grpSp>
          <p:nvGrpSpPr>
            <p:cNvPr id="17" name="Group 31"/>
            <p:cNvGrpSpPr/>
            <p:nvPr/>
          </p:nvGrpSpPr>
          <p:grpSpPr>
            <a:xfrm>
              <a:off x="2182139" y="3129901"/>
              <a:ext cx="468398" cy="574838"/>
              <a:chOff x="1682689" y="2995608"/>
              <a:chExt cx="468398" cy="574838"/>
            </a:xfrm>
          </p:grpSpPr>
          <p:sp>
            <p:nvSpPr>
              <p:cNvPr id="21" name="Rectangle 20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791766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82689" y="3324225"/>
                <a:ext cx="4683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1 SA</a:t>
                </a:r>
              </a:p>
            </p:txBody>
          </p:sp>
        </p:grpSp>
        <p:sp>
          <p:nvSpPr>
            <p:cNvPr id="19" name="Freeform 18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8" name="Group 40"/>
          <p:cNvGrpSpPr/>
          <p:nvPr/>
        </p:nvGrpSpPr>
        <p:grpSpPr>
          <a:xfrm>
            <a:off x="2419909" y="2422106"/>
            <a:ext cx="325730" cy="574838"/>
            <a:chOff x="2263973" y="3129901"/>
            <a:chExt cx="325730" cy="574838"/>
          </a:xfrm>
        </p:grpSpPr>
        <p:grpSp>
          <p:nvGrpSpPr>
            <p:cNvPr id="24" name="Group 31"/>
            <p:cNvGrpSpPr/>
            <p:nvPr/>
          </p:nvGrpSpPr>
          <p:grpSpPr>
            <a:xfrm>
              <a:off x="2263973" y="3129901"/>
              <a:ext cx="325730" cy="574838"/>
              <a:chOff x="1764523" y="2995608"/>
              <a:chExt cx="325730" cy="574838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791766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764523" y="3324225"/>
                <a:ext cx="32573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50</a:t>
                </a:r>
              </a:p>
            </p:txBody>
          </p:sp>
        </p:grpSp>
        <p:sp>
          <p:nvSpPr>
            <p:cNvPr id="26" name="Freeform 25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25" name="Group 40"/>
          <p:cNvGrpSpPr/>
          <p:nvPr/>
        </p:nvGrpSpPr>
        <p:grpSpPr>
          <a:xfrm>
            <a:off x="2977918" y="2663456"/>
            <a:ext cx="325730" cy="574838"/>
            <a:chOff x="2263973" y="3129901"/>
            <a:chExt cx="325730" cy="574838"/>
          </a:xfrm>
        </p:grpSpPr>
        <p:grpSp>
          <p:nvGrpSpPr>
            <p:cNvPr id="31" name="Group 31"/>
            <p:cNvGrpSpPr/>
            <p:nvPr/>
          </p:nvGrpSpPr>
          <p:grpSpPr>
            <a:xfrm>
              <a:off x="2263973" y="3129901"/>
              <a:ext cx="325730" cy="574838"/>
              <a:chOff x="1764523" y="2995608"/>
              <a:chExt cx="325730" cy="574838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791766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764523" y="3324225"/>
                <a:ext cx="32573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50</a:t>
                </a:r>
              </a:p>
            </p:txBody>
          </p:sp>
        </p:grpSp>
        <p:sp>
          <p:nvSpPr>
            <p:cNvPr id="33" name="Freeform 32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231" name="Group 40"/>
          <p:cNvGrpSpPr/>
          <p:nvPr/>
        </p:nvGrpSpPr>
        <p:grpSpPr>
          <a:xfrm>
            <a:off x="3219266" y="3545241"/>
            <a:ext cx="325730" cy="574838"/>
            <a:chOff x="2263973" y="3129901"/>
            <a:chExt cx="325730" cy="574838"/>
          </a:xfrm>
        </p:grpSpPr>
        <p:grpSp>
          <p:nvGrpSpPr>
            <p:cNvPr id="232" name="Group 31"/>
            <p:cNvGrpSpPr/>
            <p:nvPr/>
          </p:nvGrpSpPr>
          <p:grpSpPr>
            <a:xfrm>
              <a:off x="2263973" y="3129901"/>
              <a:ext cx="325730" cy="574838"/>
              <a:chOff x="1764523" y="2995608"/>
              <a:chExt cx="325730" cy="574838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791766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764523" y="3324225"/>
                <a:ext cx="32573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50</a:t>
                </a:r>
              </a:p>
            </p:txBody>
          </p:sp>
        </p:grpSp>
        <p:sp>
          <p:nvSpPr>
            <p:cNvPr id="40" name="Freeform 39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233" name="Group 40"/>
          <p:cNvGrpSpPr/>
          <p:nvPr/>
        </p:nvGrpSpPr>
        <p:grpSpPr>
          <a:xfrm>
            <a:off x="3638515" y="5636738"/>
            <a:ext cx="341760" cy="574838"/>
            <a:chOff x="2263973" y="3129901"/>
            <a:chExt cx="341760" cy="574838"/>
          </a:xfrm>
        </p:grpSpPr>
        <p:grpSp>
          <p:nvGrpSpPr>
            <p:cNvPr id="234" name="Group 31"/>
            <p:cNvGrpSpPr/>
            <p:nvPr/>
          </p:nvGrpSpPr>
          <p:grpSpPr>
            <a:xfrm>
              <a:off x="2263973" y="3129901"/>
              <a:ext cx="341760" cy="574838"/>
              <a:chOff x="1764523" y="2995608"/>
              <a:chExt cx="341760" cy="574838"/>
            </a:xfrm>
          </p:grpSpPr>
          <p:sp>
            <p:nvSpPr>
              <p:cNvPr id="49" name="Rectangle 48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791766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764523" y="3324225"/>
                <a:ext cx="34176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FF</a:t>
                </a:r>
              </a:p>
            </p:txBody>
          </p:sp>
        </p:grpSp>
        <p:sp>
          <p:nvSpPr>
            <p:cNvPr id="47" name="Freeform 46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235" name="Group 61"/>
          <p:cNvGrpSpPr/>
          <p:nvPr/>
        </p:nvGrpSpPr>
        <p:grpSpPr>
          <a:xfrm>
            <a:off x="2582593" y="1847439"/>
            <a:ext cx="404278" cy="578151"/>
            <a:chOff x="1731391" y="2995608"/>
            <a:chExt cx="404278" cy="578151"/>
          </a:xfrm>
        </p:grpSpPr>
        <p:sp>
          <p:nvSpPr>
            <p:cNvPr id="53" name="Rectangle 52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rgbClr val="0066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54" name="Rounded Rectangle 53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795324" y="299560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731391" y="3327538"/>
              <a:ext cx="4042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32T</a:t>
              </a:r>
            </a:p>
          </p:txBody>
        </p:sp>
      </p:grpSp>
      <p:grpSp>
        <p:nvGrpSpPr>
          <p:cNvPr id="236" name="Group 61"/>
          <p:cNvGrpSpPr/>
          <p:nvPr/>
        </p:nvGrpSpPr>
        <p:grpSpPr>
          <a:xfrm>
            <a:off x="3460820" y="2359195"/>
            <a:ext cx="333746" cy="578151"/>
            <a:chOff x="1756297" y="2995608"/>
            <a:chExt cx="333746" cy="578151"/>
          </a:xfrm>
        </p:grpSpPr>
        <p:sp>
          <p:nvSpPr>
            <p:cNvPr id="58" name="Rectangle 57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rgbClr val="0066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795324" y="299560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756297" y="3327538"/>
              <a:ext cx="3337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1T</a:t>
              </a:r>
            </a:p>
          </p:txBody>
        </p:sp>
      </p:grpSp>
      <p:grpSp>
        <p:nvGrpSpPr>
          <p:cNvPr id="237" name="Group 78"/>
          <p:cNvGrpSpPr/>
          <p:nvPr/>
        </p:nvGrpSpPr>
        <p:grpSpPr>
          <a:xfrm>
            <a:off x="5303050" y="6050521"/>
            <a:ext cx="575799" cy="587716"/>
            <a:chOff x="4028659" y="2712081"/>
            <a:chExt cx="575799" cy="587716"/>
          </a:xfrm>
        </p:grpSpPr>
        <p:grpSp>
          <p:nvGrpSpPr>
            <p:cNvPr id="238" name="Group 40"/>
            <p:cNvGrpSpPr/>
            <p:nvPr/>
          </p:nvGrpSpPr>
          <p:grpSpPr>
            <a:xfrm>
              <a:off x="4028659" y="2712081"/>
              <a:ext cx="575799" cy="587716"/>
              <a:chOff x="2145328" y="3129901"/>
              <a:chExt cx="575799" cy="587716"/>
            </a:xfrm>
          </p:grpSpPr>
          <p:grpSp>
            <p:nvGrpSpPr>
              <p:cNvPr id="239" name="Group 31"/>
              <p:cNvGrpSpPr/>
              <p:nvPr/>
            </p:nvGrpSpPr>
            <p:grpSpPr>
              <a:xfrm>
                <a:off x="2145328" y="3129901"/>
                <a:ext cx="575799" cy="587716"/>
                <a:chOff x="1645878" y="2995608"/>
                <a:chExt cx="575799" cy="587716"/>
              </a:xfrm>
            </p:grpSpPr>
            <p:sp>
              <p:nvSpPr>
                <p:cNvPr id="66" name="Rectangle 65"/>
                <p:cNvSpPr/>
                <p:nvPr/>
              </p:nvSpPr>
              <p:spPr bwMode="auto">
                <a:xfrm>
                  <a:off x="1774371" y="3200400"/>
                  <a:ext cx="304800" cy="185057"/>
                </a:xfrm>
                <a:prstGeom prst="rect">
                  <a:avLst/>
                </a:prstGeom>
                <a:solidFill>
                  <a:srgbClr val="0066CC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1791766" y="2995608"/>
                  <a:ext cx="2696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latin typeface="Arial" pitchFamily="34" charset="0"/>
                      <a:cs typeface="Arial" pitchFamily="34" charset="0"/>
                    </a:rPr>
                    <a:t>x</a:t>
                  </a: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1645878" y="3337103"/>
                  <a:ext cx="57579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7 MOT</a:t>
                  </a:r>
                </a:p>
              </p:txBody>
            </p:sp>
          </p:grpSp>
          <p:sp>
            <p:nvSpPr>
              <p:cNvPr id="64" name="Freeform 63"/>
              <p:cNvSpPr/>
              <p:nvPr/>
            </p:nvSpPr>
            <p:spPr bwMode="auto">
              <a:xfrm>
                <a:off x="2275438" y="3337711"/>
                <a:ext cx="301782" cy="178051"/>
              </a:xfrm>
              <a:custGeom>
                <a:avLst/>
                <a:gdLst>
                  <a:gd name="connsiteX0" fmla="*/ 0 w 301782"/>
                  <a:gd name="connsiteY0" fmla="*/ 178051 h 178051"/>
                  <a:gd name="connsiteX1" fmla="*/ 301782 w 301782"/>
                  <a:gd name="connsiteY1" fmla="*/ 0 h 178051"/>
                  <a:gd name="connsiteX2" fmla="*/ 301782 w 301782"/>
                  <a:gd name="connsiteY2" fmla="*/ 0 h 17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782" h="178051">
                    <a:moveTo>
                      <a:pt x="0" y="178051"/>
                    </a:moveTo>
                    <a:lnTo>
                      <a:pt x="301782" y="0"/>
                    </a:lnTo>
                    <a:lnTo>
                      <a:pt x="301782" y="0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 bwMode="auto">
              <a:xfrm>
                <a:off x="2272420" y="3337711"/>
                <a:ext cx="298764" cy="175034"/>
              </a:xfrm>
              <a:custGeom>
                <a:avLst/>
                <a:gdLst>
                  <a:gd name="connsiteX0" fmla="*/ 0 w 298764"/>
                  <a:gd name="connsiteY0" fmla="*/ 0 h 175034"/>
                  <a:gd name="connsiteX1" fmla="*/ 298764 w 298764"/>
                  <a:gd name="connsiteY1" fmla="*/ 175034 h 175034"/>
                  <a:gd name="connsiteX2" fmla="*/ 298764 w 298764"/>
                  <a:gd name="connsiteY2" fmla="*/ 175034 h 1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764" h="175034">
                    <a:moveTo>
                      <a:pt x="0" y="0"/>
                    </a:moveTo>
                    <a:lnTo>
                      <a:pt x="298764" y="175034"/>
                    </a:lnTo>
                    <a:lnTo>
                      <a:pt x="298764" y="175034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76" name="Rounded Rectangle 75"/>
            <p:cNvSpPr/>
            <p:nvPr/>
          </p:nvSpPr>
          <p:spPr bwMode="auto">
            <a:xfrm>
              <a:off x="4208718" y="2964543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240" name="Group 77"/>
          <p:cNvGrpSpPr/>
          <p:nvPr/>
        </p:nvGrpSpPr>
        <p:grpSpPr>
          <a:xfrm>
            <a:off x="4030523" y="5810401"/>
            <a:ext cx="575799" cy="587716"/>
            <a:chOff x="4351842" y="3045938"/>
            <a:chExt cx="575799" cy="587716"/>
          </a:xfrm>
        </p:grpSpPr>
        <p:grpSp>
          <p:nvGrpSpPr>
            <p:cNvPr id="241" name="Group 40"/>
            <p:cNvGrpSpPr/>
            <p:nvPr/>
          </p:nvGrpSpPr>
          <p:grpSpPr>
            <a:xfrm>
              <a:off x="4351842" y="3045938"/>
              <a:ext cx="575799" cy="587716"/>
              <a:chOff x="2145328" y="3129901"/>
              <a:chExt cx="575799" cy="587716"/>
            </a:xfrm>
          </p:grpSpPr>
          <p:grpSp>
            <p:nvGrpSpPr>
              <p:cNvPr id="242" name="Group 31"/>
              <p:cNvGrpSpPr/>
              <p:nvPr/>
            </p:nvGrpSpPr>
            <p:grpSpPr>
              <a:xfrm>
                <a:off x="2145328" y="3129901"/>
                <a:ext cx="575799" cy="587716"/>
                <a:chOff x="1645878" y="2995608"/>
                <a:chExt cx="575799" cy="587716"/>
              </a:xfrm>
            </p:grpSpPr>
            <p:sp>
              <p:nvSpPr>
                <p:cNvPr id="73" name="Rectangle 72"/>
                <p:cNvSpPr/>
                <p:nvPr/>
              </p:nvSpPr>
              <p:spPr bwMode="auto">
                <a:xfrm>
                  <a:off x="1774371" y="3200400"/>
                  <a:ext cx="304800" cy="185057"/>
                </a:xfrm>
                <a:prstGeom prst="rect">
                  <a:avLst/>
                </a:prstGeom>
                <a:solidFill>
                  <a:srgbClr val="0066CC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1791766" y="2995608"/>
                  <a:ext cx="2696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latin typeface="Arial" pitchFamily="34" charset="0"/>
                      <a:cs typeface="Arial" pitchFamily="34" charset="0"/>
                    </a:rPr>
                    <a:t>x</a:t>
                  </a: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1645878" y="3337103"/>
                  <a:ext cx="57579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3 MOT</a:t>
                  </a:r>
                </a:p>
              </p:txBody>
            </p:sp>
          </p:grpSp>
          <p:sp>
            <p:nvSpPr>
              <p:cNvPr id="71" name="Freeform 70"/>
              <p:cNvSpPr/>
              <p:nvPr/>
            </p:nvSpPr>
            <p:spPr bwMode="auto">
              <a:xfrm>
                <a:off x="2275438" y="3337711"/>
                <a:ext cx="301782" cy="178051"/>
              </a:xfrm>
              <a:custGeom>
                <a:avLst/>
                <a:gdLst>
                  <a:gd name="connsiteX0" fmla="*/ 0 w 301782"/>
                  <a:gd name="connsiteY0" fmla="*/ 178051 h 178051"/>
                  <a:gd name="connsiteX1" fmla="*/ 301782 w 301782"/>
                  <a:gd name="connsiteY1" fmla="*/ 0 h 178051"/>
                  <a:gd name="connsiteX2" fmla="*/ 301782 w 301782"/>
                  <a:gd name="connsiteY2" fmla="*/ 0 h 17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782" h="178051">
                    <a:moveTo>
                      <a:pt x="0" y="178051"/>
                    </a:moveTo>
                    <a:lnTo>
                      <a:pt x="301782" y="0"/>
                    </a:lnTo>
                    <a:lnTo>
                      <a:pt x="301782" y="0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72" name="Freeform 71"/>
              <p:cNvSpPr/>
              <p:nvPr/>
            </p:nvSpPr>
            <p:spPr bwMode="auto">
              <a:xfrm>
                <a:off x="2272420" y="3337711"/>
                <a:ext cx="298764" cy="175034"/>
              </a:xfrm>
              <a:custGeom>
                <a:avLst/>
                <a:gdLst>
                  <a:gd name="connsiteX0" fmla="*/ 0 w 298764"/>
                  <a:gd name="connsiteY0" fmla="*/ 0 h 175034"/>
                  <a:gd name="connsiteX1" fmla="*/ 298764 w 298764"/>
                  <a:gd name="connsiteY1" fmla="*/ 175034 h 175034"/>
                  <a:gd name="connsiteX2" fmla="*/ 298764 w 298764"/>
                  <a:gd name="connsiteY2" fmla="*/ 175034 h 1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764" h="175034">
                    <a:moveTo>
                      <a:pt x="0" y="0"/>
                    </a:moveTo>
                    <a:lnTo>
                      <a:pt x="298764" y="175034"/>
                    </a:lnTo>
                    <a:lnTo>
                      <a:pt x="298764" y="175034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77" name="Rounded Rectangle 76"/>
            <p:cNvSpPr/>
            <p:nvPr/>
          </p:nvSpPr>
          <p:spPr bwMode="auto">
            <a:xfrm>
              <a:off x="4535458" y="3298292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243" name="Group 61"/>
          <p:cNvGrpSpPr/>
          <p:nvPr/>
        </p:nvGrpSpPr>
        <p:grpSpPr>
          <a:xfrm>
            <a:off x="5013780" y="4873795"/>
            <a:ext cx="304800" cy="574838"/>
            <a:chOff x="1774371" y="2995608"/>
            <a:chExt cx="304800" cy="574838"/>
          </a:xfrm>
        </p:grpSpPr>
        <p:sp>
          <p:nvSpPr>
            <p:cNvPr id="81" name="Rectangle 80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rgbClr val="0066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82" name="Rounded Rectangle 81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795324" y="299560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798755" y="3324225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244" name="Group 61"/>
          <p:cNvGrpSpPr/>
          <p:nvPr/>
        </p:nvGrpSpPr>
        <p:grpSpPr>
          <a:xfrm>
            <a:off x="4279426" y="4160780"/>
            <a:ext cx="325730" cy="574838"/>
            <a:chOff x="1759563" y="2995608"/>
            <a:chExt cx="325730" cy="574838"/>
          </a:xfrm>
        </p:grpSpPr>
        <p:sp>
          <p:nvSpPr>
            <p:cNvPr id="86" name="Rectangle 85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rgbClr val="0066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87" name="Rounded Rectangle 86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795324" y="299560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759563" y="3324225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22</a:t>
              </a:r>
            </a:p>
          </p:txBody>
        </p:sp>
      </p:grpSp>
      <p:grpSp>
        <p:nvGrpSpPr>
          <p:cNvPr id="245" name="Group 61"/>
          <p:cNvGrpSpPr/>
          <p:nvPr/>
        </p:nvGrpSpPr>
        <p:grpSpPr>
          <a:xfrm>
            <a:off x="5420047" y="3477157"/>
            <a:ext cx="304800" cy="574838"/>
            <a:chOff x="1774371" y="2995608"/>
            <a:chExt cx="304800" cy="574838"/>
          </a:xfrm>
        </p:grpSpPr>
        <p:sp>
          <p:nvSpPr>
            <p:cNvPr id="91" name="Rectangle 90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rgbClr val="0066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92" name="Rounded Rectangle 91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795324" y="299560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798755" y="3324225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246" name="Group 47"/>
          <p:cNvGrpSpPr/>
          <p:nvPr/>
        </p:nvGrpSpPr>
        <p:grpSpPr>
          <a:xfrm>
            <a:off x="6188741" y="1750050"/>
            <a:ext cx="468398" cy="574838"/>
            <a:chOff x="2182139" y="3129901"/>
            <a:chExt cx="468398" cy="574838"/>
          </a:xfrm>
        </p:grpSpPr>
        <p:grpSp>
          <p:nvGrpSpPr>
            <p:cNvPr id="247" name="Group 31"/>
            <p:cNvGrpSpPr/>
            <p:nvPr/>
          </p:nvGrpSpPr>
          <p:grpSpPr>
            <a:xfrm>
              <a:off x="2182139" y="3129901"/>
              <a:ext cx="468398" cy="574838"/>
              <a:chOff x="1682689" y="2995608"/>
              <a:chExt cx="468398" cy="574838"/>
            </a:xfrm>
          </p:grpSpPr>
          <p:sp>
            <p:nvSpPr>
              <p:cNvPr id="99" name="Rectangle 98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1792404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1682689" y="3324225"/>
                <a:ext cx="4683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2 SA</a:t>
                </a:r>
              </a:p>
            </p:txBody>
          </p:sp>
        </p:grpSp>
        <p:sp>
          <p:nvSpPr>
            <p:cNvPr id="97" name="Freeform 96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248" name="Group 47"/>
          <p:cNvGrpSpPr/>
          <p:nvPr/>
        </p:nvGrpSpPr>
        <p:grpSpPr>
          <a:xfrm>
            <a:off x="6508566" y="2411165"/>
            <a:ext cx="468398" cy="574838"/>
            <a:chOff x="2182139" y="3129901"/>
            <a:chExt cx="468398" cy="574838"/>
          </a:xfrm>
        </p:grpSpPr>
        <p:grpSp>
          <p:nvGrpSpPr>
            <p:cNvPr id="249" name="Group 31"/>
            <p:cNvGrpSpPr/>
            <p:nvPr/>
          </p:nvGrpSpPr>
          <p:grpSpPr>
            <a:xfrm>
              <a:off x="2182139" y="3129901"/>
              <a:ext cx="468398" cy="574838"/>
              <a:chOff x="1682689" y="2995608"/>
              <a:chExt cx="468398" cy="574838"/>
            </a:xfrm>
          </p:grpSpPr>
          <p:sp>
            <p:nvSpPr>
              <p:cNvPr id="106" name="Rectangle 105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1792404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1682689" y="3324225"/>
                <a:ext cx="4683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2 SA</a:t>
                </a:r>
              </a:p>
            </p:txBody>
          </p:sp>
        </p:grpSp>
        <p:sp>
          <p:nvSpPr>
            <p:cNvPr id="104" name="Freeform 103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250" name="Group 47"/>
          <p:cNvGrpSpPr/>
          <p:nvPr/>
        </p:nvGrpSpPr>
        <p:grpSpPr>
          <a:xfrm>
            <a:off x="7530291" y="2563565"/>
            <a:ext cx="468398" cy="574838"/>
            <a:chOff x="2182139" y="3129901"/>
            <a:chExt cx="468398" cy="574838"/>
          </a:xfrm>
        </p:grpSpPr>
        <p:grpSp>
          <p:nvGrpSpPr>
            <p:cNvPr id="251" name="Group 31"/>
            <p:cNvGrpSpPr/>
            <p:nvPr/>
          </p:nvGrpSpPr>
          <p:grpSpPr>
            <a:xfrm>
              <a:off x="2182139" y="3129901"/>
              <a:ext cx="468398" cy="574838"/>
              <a:chOff x="1682689" y="2995608"/>
              <a:chExt cx="468398" cy="574838"/>
            </a:xfrm>
          </p:grpSpPr>
          <p:sp>
            <p:nvSpPr>
              <p:cNvPr id="113" name="Rectangle 112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1792404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1682689" y="3324225"/>
                <a:ext cx="4683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2 SA</a:t>
                </a:r>
              </a:p>
            </p:txBody>
          </p:sp>
        </p:grpSp>
        <p:sp>
          <p:nvSpPr>
            <p:cNvPr id="111" name="Freeform 110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252" name="Group 47"/>
          <p:cNvGrpSpPr/>
          <p:nvPr/>
        </p:nvGrpSpPr>
        <p:grpSpPr>
          <a:xfrm>
            <a:off x="4641137" y="3480113"/>
            <a:ext cx="708848" cy="581277"/>
            <a:chOff x="2079115" y="3129901"/>
            <a:chExt cx="708848" cy="581277"/>
          </a:xfrm>
        </p:grpSpPr>
        <p:grpSp>
          <p:nvGrpSpPr>
            <p:cNvPr id="253" name="Group 31"/>
            <p:cNvGrpSpPr/>
            <p:nvPr/>
          </p:nvGrpSpPr>
          <p:grpSpPr>
            <a:xfrm>
              <a:off x="2079115" y="3129901"/>
              <a:ext cx="708848" cy="581277"/>
              <a:chOff x="1579665" y="2995608"/>
              <a:chExt cx="708848" cy="581277"/>
            </a:xfrm>
          </p:grpSpPr>
          <p:sp>
            <p:nvSpPr>
              <p:cNvPr id="120" name="Rectangle 119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1792404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1579665" y="3330664"/>
                <a:ext cx="70884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201 GDS</a:t>
                </a:r>
              </a:p>
            </p:txBody>
          </p:sp>
        </p:grpSp>
        <p:sp>
          <p:nvSpPr>
            <p:cNvPr id="118" name="Freeform 117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19" name="Freeform 118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254" name="Group 122"/>
          <p:cNvGrpSpPr/>
          <p:nvPr/>
        </p:nvGrpSpPr>
        <p:grpSpPr>
          <a:xfrm>
            <a:off x="1483217" y="652380"/>
            <a:ext cx="583814" cy="587716"/>
            <a:chOff x="4028659" y="2712081"/>
            <a:chExt cx="583814" cy="587716"/>
          </a:xfrm>
        </p:grpSpPr>
        <p:grpSp>
          <p:nvGrpSpPr>
            <p:cNvPr id="255" name="Group 40"/>
            <p:cNvGrpSpPr/>
            <p:nvPr/>
          </p:nvGrpSpPr>
          <p:grpSpPr>
            <a:xfrm>
              <a:off x="4028659" y="2712081"/>
              <a:ext cx="583814" cy="587716"/>
              <a:chOff x="2145328" y="3129901"/>
              <a:chExt cx="583814" cy="587716"/>
            </a:xfrm>
          </p:grpSpPr>
          <p:grpSp>
            <p:nvGrpSpPr>
              <p:cNvPr id="258" name="Group 31"/>
              <p:cNvGrpSpPr/>
              <p:nvPr/>
            </p:nvGrpSpPr>
            <p:grpSpPr>
              <a:xfrm>
                <a:off x="2145328" y="3129901"/>
                <a:ext cx="583814" cy="587716"/>
                <a:chOff x="1645878" y="2995608"/>
                <a:chExt cx="583814" cy="587716"/>
              </a:xfrm>
            </p:grpSpPr>
            <p:sp>
              <p:nvSpPr>
                <p:cNvPr id="129" name="Rectangle 128"/>
                <p:cNvSpPr/>
                <p:nvPr/>
              </p:nvSpPr>
              <p:spPr bwMode="auto">
                <a:xfrm>
                  <a:off x="1774371" y="3200400"/>
                  <a:ext cx="304800" cy="185057"/>
                </a:xfrm>
                <a:prstGeom prst="rect">
                  <a:avLst/>
                </a:prstGeom>
                <a:solidFill>
                  <a:schemeClr val="tx1"/>
                </a:solidFill>
                <a:ln w="19050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130" name="TextBox 129"/>
                <p:cNvSpPr txBox="1"/>
                <p:nvPr/>
              </p:nvSpPr>
              <p:spPr>
                <a:xfrm>
                  <a:off x="1754377" y="2995608"/>
                  <a:ext cx="35458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latin typeface="Arial" pitchFamily="34" charset="0"/>
                      <a:cs typeface="Arial" pitchFamily="34" charset="0"/>
                    </a:rPr>
                    <a:t>xx</a:t>
                  </a:r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1645878" y="3337103"/>
                  <a:ext cx="58381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Trento</a:t>
                  </a:r>
                </a:p>
              </p:txBody>
            </p:sp>
          </p:grpSp>
          <p:sp>
            <p:nvSpPr>
              <p:cNvPr id="127" name="Freeform 126"/>
              <p:cNvSpPr/>
              <p:nvPr/>
            </p:nvSpPr>
            <p:spPr bwMode="auto">
              <a:xfrm>
                <a:off x="2275438" y="3337711"/>
                <a:ext cx="301782" cy="178051"/>
              </a:xfrm>
              <a:custGeom>
                <a:avLst/>
                <a:gdLst>
                  <a:gd name="connsiteX0" fmla="*/ 0 w 301782"/>
                  <a:gd name="connsiteY0" fmla="*/ 178051 h 178051"/>
                  <a:gd name="connsiteX1" fmla="*/ 301782 w 301782"/>
                  <a:gd name="connsiteY1" fmla="*/ 0 h 178051"/>
                  <a:gd name="connsiteX2" fmla="*/ 301782 w 301782"/>
                  <a:gd name="connsiteY2" fmla="*/ 0 h 17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782" h="178051">
                    <a:moveTo>
                      <a:pt x="0" y="178051"/>
                    </a:moveTo>
                    <a:lnTo>
                      <a:pt x="301782" y="0"/>
                    </a:lnTo>
                    <a:lnTo>
                      <a:pt x="301782" y="0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28" name="Freeform 127"/>
              <p:cNvSpPr/>
              <p:nvPr/>
            </p:nvSpPr>
            <p:spPr bwMode="auto">
              <a:xfrm>
                <a:off x="2272420" y="3337711"/>
                <a:ext cx="298764" cy="175034"/>
              </a:xfrm>
              <a:custGeom>
                <a:avLst/>
                <a:gdLst>
                  <a:gd name="connsiteX0" fmla="*/ 0 w 298764"/>
                  <a:gd name="connsiteY0" fmla="*/ 0 h 175034"/>
                  <a:gd name="connsiteX1" fmla="*/ 298764 w 298764"/>
                  <a:gd name="connsiteY1" fmla="*/ 175034 h 175034"/>
                  <a:gd name="connsiteX2" fmla="*/ 298764 w 298764"/>
                  <a:gd name="connsiteY2" fmla="*/ 175034 h 1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764" h="175034">
                    <a:moveTo>
                      <a:pt x="0" y="0"/>
                    </a:moveTo>
                    <a:lnTo>
                      <a:pt x="298764" y="175034"/>
                    </a:lnTo>
                    <a:lnTo>
                      <a:pt x="298764" y="175034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125" name="Rounded Rectangle 124"/>
            <p:cNvSpPr/>
            <p:nvPr/>
          </p:nvSpPr>
          <p:spPr bwMode="auto">
            <a:xfrm>
              <a:off x="4208718" y="2961196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260" name="Group 40"/>
          <p:cNvGrpSpPr/>
          <p:nvPr/>
        </p:nvGrpSpPr>
        <p:grpSpPr>
          <a:xfrm>
            <a:off x="1265101" y="1195694"/>
            <a:ext cx="697627" cy="587716"/>
            <a:chOff x="2094343" y="3129901"/>
            <a:chExt cx="697627" cy="587716"/>
          </a:xfrm>
        </p:grpSpPr>
        <p:grpSp>
          <p:nvGrpSpPr>
            <p:cNvPr id="261" name="Group 31"/>
            <p:cNvGrpSpPr/>
            <p:nvPr/>
          </p:nvGrpSpPr>
          <p:grpSpPr>
            <a:xfrm>
              <a:off x="2094343" y="3129901"/>
              <a:ext cx="697627" cy="587716"/>
              <a:chOff x="1594893" y="2995608"/>
              <a:chExt cx="697627" cy="587716"/>
            </a:xfrm>
          </p:grpSpPr>
          <p:sp>
            <p:nvSpPr>
              <p:cNvPr id="138" name="Rectangle 137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chemeClr val="tx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1754377" y="2995608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xx</a:t>
                </a: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1594893" y="3337103"/>
                <a:ext cx="6976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Bologna</a:t>
                </a:r>
              </a:p>
            </p:txBody>
          </p:sp>
        </p:grpSp>
        <p:sp>
          <p:nvSpPr>
            <p:cNvPr id="136" name="Freeform 135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267" name="Group 40"/>
          <p:cNvGrpSpPr/>
          <p:nvPr/>
        </p:nvGrpSpPr>
        <p:grpSpPr>
          <a:xfrm>
            <a:off x="1125164" y="1953161"/>
            <a:ext cx="644728" cy="587716"/>
            <a:chOff x="2094343" y="3129901"/>
            <a:chExt cx="644728" cy="587716"/>
          </a:xfrm>
        </p:grpSpPr>
        <p:grpSp>
          <p:nvGrpSpPr>
            <p:cNvPr id="268" name="Group 31"/>
            <p:cNvGrpSpPr/>
            <p:nvPr/>
          </p:nvGrpSpPr>
          <p:grpSpPr>
            <a:xfrm>
              <a:off x="2094343" y="3129901"/>
              <a:ext cx="644728" cy="587716"/>
              <a:chOff x="1594893" y="2995608"/>
              <a:chExt cx="644728" cy="587716"/>
            </a:xfrm>
          </p:grpSpPr>
          <p:sp>
            <p:nvSpPr>
              <p:cNvPr id="145" name="Rectangle 144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chemeClr val="tx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1754377" y="2995608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xx</a:t>
                </a: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1594893" y="3337103"/>
                <a:ext cx="64472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Brescia</a:t>
                </a:r>
              </a:p>
            </p:txBody>
          </p:sp>
        </p:grpSp>
        <p:sp>
          <p:nvSpPr>
            <p:cNvPr id="143" name="Freeform 142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274" name="Group 40"/>
          <p:cNvGrpSpPr/>
          <p:nvPr/>
        </p:nvGrpSpPr>
        <p:grpSpPr>
          <a:xfrm>
            <a:off x="1566497" y="2622247"/>
            <a:ext cx="516488" cy="587716"/>
            <a:chOff x="2158924" y="3129901"/>
            <a:chExt cx="516488" cy="587716"/>
          </a:xfrm>
        </p:grpSpPr>
        <p:grpSp>
          <p:nvGrpSpPr>
            <p:cNvPr id="275" name="Group 31"/>
            <p:cNvGrpSpPr/>
            <p:nvPr/>
          </p:nvGrpSpPr>
          <p:grpSpPr>
            <a:xfrm>
              <a:off x="2158924" y="3129901"/>
              <a:ext cx="516488" cy="587716"/>
              <a:chOff x="1659474" y="2995608"/>
              <a:chExt cx="516488" cy="587716"/>
            </a:xfrm>
          </p:grpSpPr>
          <p:sp>
            <p:nvSpPr>
              <p:cNvPr id="152" name="Rectangle 151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chemeClr val="tx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1754377" y="2995608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xx</a:t>
                </a: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1659474" y="3337103"/>
                <a:ext cx="51648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Pavia</a:t>
                </a:r>
              </a:p>
            </p:txBody>
          </p:sp>
        </p:grpSp>
        <p:sp>
          <p:nvSpPr>
            <p:cNvPr id="150" name="Freeform 149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283" name="Group 40"/>
          <p:cNvGrpSpPr/>
          <p:nvPr/>
        </p:nvGrpSpPr>
        <p:grpSpPr>
          <a:xfrm>
            <a:off x="2086022" y="3026193"/>
            <a:ext cx="654346" cy="587716"/>
            <a:chOff x="2094343" y="3129901"/>
            <a:chExt cx="654346" cy="587716"/>
          </a:xfrm>
        </p:grpSpPr>
        <p:grpSp>
          <p:nvGrpSpPr>
            <p:cNvPr id="284" name="Group 31"/>
            <p:cNvGrpSpPr/>
            <p:nvPr/>
          </p:nvGrpSpPr>
          <p:grpSpPr>
            <a:xfrm>
              <a:off x="2094343" y="3129901"/>
              <a:ext cx="654346" cy="587716"/>
              <a:chOff x="1594893" y="2995608"/>
              <a:chExt cx="654346" cy="587716"/>
            </a:xfrm>
          </p:grpSpPr>
          <p:sp>
            <p:nvSpPr>
              <p:cNvPr id="159" name="Rectangle 158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chemeClr val="tx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1754377" y="2995608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xx</a:t>
                </a: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1594893" y="3337103"/>
                <a:ext cx="65434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err="1" smtClean="0">
                    <a:latin typeface="Arial" pitchFamily="34" charset="0"/>
                    <a:cs typeface="Arial" pitchFamily="34" charset="0"/>
                  </a:rPr>
                  <a:t>Folgore</a:t>
                </a:r>
                <a:endParaRPr lang="en-US" sz="10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7" name="Freeform 156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285" name="Group 61"/>
          <p:cNvGrpSpPr/>
          <p:nvPr/>
        </p:nvGrpSpPr>
        <p:grpSpPr>
          <a:xfrm>
            <a:off x="1643836" y="4273942"/>
            <a:ext cx="546945" cy="578237"/>
            <a:chOff x="1646412" y="2995608"/>
            <a:chExt cx="546945" cy="578237"/>
          </a:xfrm>
        </p:grpSpPr>
        <p:sp>
          <p:nvSpPr>
            <p:cNvPr id="163" name="Rectangle 162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chemeClr val="tx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64" name="Rounded Rectangle 163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1747738" y="299560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xx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1646412" y="3327624"/>
              <a:ext cx="5469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err="1" smtClean="0">
                  <a:latin typeface="Arial" pitchFamily="34" charset="0"/>
                  <a:cs typeface="Arial" pitchFamily="34" charset="0"/>
                </a:rPr>
                <a:t>Ariete</a:t>
              </a:r>
              <a:endParaRPr lang="en-US" sz="10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6" name="Group 171"/>
          <p:cNvGrpSpPr/>
          <p:nvPr/>
        </p:nvGrpSpPr>
        <p:grpSpPr>
          <a:xfrm>
            <a:off x="1846371" y="3874309"/>
            <a:ext cx="603050" cy="587716"/>
            <a:chOff x="4028659" y="2712081"/>
            <a:chExt cx="603050" cy="587716"/>
          </a:xfrm>
        </p:grpSpPr>
        <p:grpSp>
          <p:nvGrpSpPr>
            <p:cNvPr id="287" name="Group 40"/>
            <p:cNvGrpSpPr/>
            <p:nvPr/>
          </p:nvGrpSpPr>
          <p:grpSpPr>
            <a:xfrm>
              <a:off x="4028659" y="2712081"/>
              <a:ext cx="603050" cy="587716"/>
              <a:chOff x="2145328" y="3129901"/>
              <a:chExt cx="603050" cy="58771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2145328" y="3129901"/>
                <a:ext cx="603050" cy="587716"/>
                <a:chOff x="1645878" y="2995608"/>
                <a:chExt cx="603050" cy="587716"/>
              </a:xfrm>
            </p:grpSpPr>
            <p:sp>
              <p:nvSpPr>
                <p:cNvPr id="178" name="Rectangle 177"/>
                <p:cNvSpPr/>
                <p:nvPr/>
              </p:nvSpPr>
              <p:spPr bwMode="auto">
                <a:xfrm>
                  <a:off x="1774371" y="3200400"/>
                  <a:ext cx="304800" cy="185057"/>
                </a:xfrm>
                <a:prstGeom prst="rect">
                  <a:avLst/>
                </a:prstGeom>
                <a:solidFill>
                  <a:schemeClr val="tx1"/>
                </a:solidFill>
                <a:ln w="19050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179" name="TextBox 178"/>
                <p:cNvSpPr txBox="1"/>
                <p:nvPr/>
              </p:nvSpPr>
              <p:spPr>
                <a:xfrm>
                  <a:off x="1754377" y="2995608"/>
                  <a:ext cx="35458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latin typeface="Arial" pitchFamily="34" charset="0"/>
                      <a:cs typeface="Arial" pitchFamily="34" charset="0"/>
                    </a:rPr>
                    <a:t>xx</a:t>
                  </a:r>
                </a:p>
              </p:txBody>
            </p:sp>
            <p:sp>
              <p:nvSpPr>
                <p:cNvPr id="180" name="TextBox 179"/>
                <p:cNvSpPr txBox="1"/>
                <p:nvPr/>
              </p:nvSpPr>
              <p:spPr>
                <a:xfrm>
                  <a:off x="1645878" y="3337103"/>
                  <a:ext cx="60305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Trieste</a:t>
                  </a:r>
                </a:p>
              </p:txBody>
            </p:sp>
          </p:grpSp>
          <p:sp>
            <p:nvSpPr>
              <p:cNvPr id="176" name="Freeform 175"/>
              <p:cNvSpPr/>
              <p:nvPr/>
            </p:nvSpPr>
            <p:spPr bwMode="auto">
              <a:xfrm>
                <a:off x="2275438" y="3337711"/>
                <a:ext cx="301782" cy="178051"/>
              </a:xfrm>
              <a:custGeom>
                <a:avLst/>
                <a:gdLst>
                  <a:gd name="connsiteX0" fmla="*/ 0 w 301782"/>
                  <a:gd name="connsiteY0" fmla="*/ 178051 h 178051"/>
                  <a:gd name="connsiteX1" fmla="*/ 301782 w 301782"/>
                  <a:gd name="connsiteY1" fmla="*/ 0 h 178051"/>
                  <a:gd name="connsiteX2" fmla="*/ 301782 w 301782"/>
                  <a:gd name="connsiteY2" fmla="*/ 0 h 17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782" h="178051">
                    <a:moveTo>
                      <a:pt x="0" y="178051"/>
                    </a:moveTo>
                    <a:lnTo>
                      <a:pt x="301782" y="0"/>
                    </a:lnTo>
                    <a:lnTo>
                      <a:pt x="301782" y="0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77" name="Freeform 176"/>
              <p:cNvSpPr/>
              <p:nvPr/>
            </p:nvSpPr>
            <p:spPr bwMode="auto">
              <a:xfrm>
                <a:off x="2272420" y="3337711"/>
                <a:ext cx="298764" cy="175034"/>
              </a:xfrm>
              <a:custGeom>
                <a:avLst/>
                <a:gdLst>
                  <a:gd name="connsiteX0" fmla="*/ 0 w 298764"/>
                  <a:gd name="connsiteY0" fmla="*/ 0 h 175034"/>
                  <a:gd name="connsiteX1" fmla="*/ 298764 w 298764"/>
                  <a:gd name="connsiteY1" fmla="*/ 175034 h 175034"/>
                  <a:gd name="connsiteX2" fmla="*/ 298764 w 298764"/>
                  <a:gd name="connsiteY2" fmla="*/ 175034 h 1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764" h="175034">
                    <a:moveTo>
                      <a:pt x="0" y="0"/>
                    </a:moveTo>
                    <a:lnTo>
                      <a:pt x="298764" y="175034"/>
                    </a:lnTo>
                    <a:lnTo>
                      <a:pt x="298764" y="175034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174" name="Rounded Rectangle 173"/>
            <p:cNvSpPr/>
            <p:nvPr/>
          </p:nvSpPr>
          <p:spPr bwMode="auto">
            <a:xfrm>
              <a:off x="4208718" y="2961196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38" name="Group 61"/>
          <p:cNvGrpSpPr/>
          <p:nvPr/>
        </p:nvGrpSpPr>
        <p:grpSpPr>
          <a:xfrm>
            <a:off x="1752828" y="4873419"/>
            <a:ext cx="325730" cy="554132"/>
            <a:chOff x="1759563" y="3016314"/>
            <a:chExt cx="325730" cy="554132"/>
          </a:xfrm>
        </p:grpSpPr>
        <p:sp>
          <p:nvSpPr>
            <p:cNvPr id="182" name="Rectangle 181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83" name="Rounded Rectangle 182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1785647" y="3016314"/>
              <a:ext cx="2904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III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1759563" y="3324225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</p:grpSp>
      <p:grpSp>
        <p:nvGrpSpPr>
          <p:cNvPr id="39" name="Group 61"/>
          <p:cNvGrpSpPr/>
          <p:nvPr/>
        </p:nvGrpSpPr>
        <p:grpSpPr>
          <a:xfrm>
            <a:off x="1273181" y="5129429"/>
            <a:ext cx="325730" cy="554132"/>
            <a:chOff x="1759563" y="3016314"/>
            <a:chExt cx="325730" cy="554132"/>
          </a:xfrm>
        </p:grpSpPr>
        <p:sp>
          <p:nvSpPr>
            <p:cNvPr id="187" name="Rectangle 186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88" name="Rounded Rectangle 187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782196" y="3016314"/>
              <a:ext cx="2904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III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1759563" y="3324225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21</a:t>
              </a:r>
            </a:p>
          </p:txBody>
        </p:sp>
      </p:grpSp>
      <p:grpSp>
        <p:nvGrpSpPr>
          <p:cNvPr id="45" name="Group 199"/>
          <p:cNvGrpSpPr/>
          <p:nvPr/>
        </p:nvGrpSpPr>
        <p:grpSpPr>
          <a:xfrm>
            <a:off x="892878" y="5384878"/>
            <a:ext cx="354584" cy="574838"/>
            <a:chOff x="716899" y="4846590"/>
            <a:chExt cx="354584" cy="574838"/>
          </a:xfrm>
        </p:grpSpPr>
        <p:grpSp>
          <p:nvGrpSpPr>
            <p:cNvPr id="46" name="Group 40"/>
            <p:cNvGrpSpPr/>
            <p:nvPr/>
          </p:nvGrpSpPr>
          <p:grpSpPr>
            <a:xfrm>
              <a:off x="716899" y="4846590"/>
              <a:ext cx="354584" cy="574838"/>
              <a:chOff x="2250428" y="3129901"/>
              <a:chExt cx="354584" cy="574838"/>
            </a:xfrm>
          </p:grpSpPr>
          <p:grpSp>
            <p:nvGrpSpPr>
              <p:cNvPr id="52" name="Group 31"/>
              <p:cNvGrpSpPr/>
              <p:nvPr/>
            </p:nvGrpSpPr>
            <p:grpSpPr>
              <a:xfrm>
                <a:off x="2250428" y="3129901"/>
                <a:ext cx="354584" cy="574838"/>
                <a:chOff x="1750978" y="2995608"/>
                <a:chExt cx="354584" cy="574838"/>
              </a:xfrm>
            </p:grpSpPr>
            <p:sp>
              <p:nvSpPr>
                <p:cNvPr id="195" name="Rectangle 194"/>
                <p:cNvSpPr/>
                <p:nvPr/>
              </p:nvSpPr>
              <p:spPr bwMode="auto">
                <a:xfrm>
                  <a:off x="1774371" y="3200400"/>
                  <a:ext cx="304800" cy="18505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196" name="TextBox 195"/>
                <p:cNvSpPr txBox="1"/>
                <p:nvPr/>
              </p:nvSpPr>
              <p:spPr>
                <a:xfrm>
                  <a:off x="1750978" y="2995608"/>
                  <a:ext cx="35458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latin typeface="Arial" pitchFamily="34" charset="0"/>
                      <a:cs typeface="Arial" pitchFamily="34" charset="0"/>
                    </a:rPr>
                    <a:t>xx</a:t>
                  </a:r>
                </a:p>
              </p:txBody>
            </p:sp>
            <p:sp>
              <p:nvSpPr>
                <p:cNvPr id="197" name="TextBox 196"/>
                <p:cNvSpPr txBox="1"/>
                <p:nvPr/>
              </p:nvSpPr>
              <p:spPr>
                <a:xfrm>
                  <a:off x="1764523" y="3324225"/>
                  <a:ext cx="32573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90</a:t>
                  </a:r>
                </a:p>
              </p:txBody>
            </p:sp>
          </p:grpSp>
          <p:sp>
            <p:nvSpPr>
              <p:cNvPr id="193" name="Freeform 192"/>
              <p:cNvSpPr/>
              <p:nvPr/>
            </p:nvSpPr>
            <p:spPr bwMode="auto">
              <a:xfrm>
                <a:off x="2275438" y="3337711"/>
                <a:ext cx="301782" cy="178051"/>
              </a:xfrm>
              <a:custGeom>
                <a:avLst/>
                <a:gdLst>
                  <a:gd name="connsiteX0" fmla="*/ 0 w 301782"/>
                  <a:gd name="connsiteY0" fmla="*/ 178051 h 178051"/>
                  <a:gd name="connsiteX1" fmla="*/ 301782 w 301782"/>
                  <a:gd name="connsiteY1" fmla="*/ 0 h 178051"/>
                  <a:gd name="connsiteX2" fmla="*/ 301782 w 301782"/>
                  <a:gd name="connsiteY2" fmla="*/ 0 h 17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782" h="178051">
                    <a:moveTo>
                      <a:pt x="0" y="178051"/>
                    </a:moveTo>
                    <a:lnTo>
                      <a:pt x="301782" y="0"/>
                    </a:lnTo>
                    <a:lnTo>
                      <a:pt x="301782" y="0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94" name="Freeform 193"/>
              <p:cNvSpPr/>
              <p:nvPr/>
            </p:nvSpPr>
            <p:spPr bwMode="auto">
              <a:xfrm>
                <a:off x="2272420" y="3337711"/>
                <a:ext cx="298764" cy="175034"/>
              </a:xfrm>
              <a:custGeom>
                <a:avLst/>
                <a:gdLst>
                  <a:gd name="connsiteX0" fmla="*/ 0 w 298764"/>
                  <a:gd name="connsiteY0" fmla="*/ 0 h 175034"/>
                  <a:gd name="connsiteX1" fmla="*/ 298764 w 298764"/>
                  <a:gd name="connsiteY1" fmla="*/ 175034 h 175034"/>
                  <a:gd name="connsiteX2" fmla="*/ 298764 w 298764"/>
                  <a:gd name="connsiteY2" fmla="*/ 175034 h 1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764" h="175034">
                    <a:moveTo>
                      <a:pt x="0" y="0"/>
                    </a:moveTo>
                    <a:lnTo>
                      <a:pt x="298764" y="175034"/>
                    </a:lnTo>
                    <a:lnTo>
                      <a:pt x="298764" y="175034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198" name="Oval 197"/>
            <p:cNvSpPr/>
            <p:nvPr/>
          </p:nvSpPr>
          <p:spPr bwMode="auto">
            <a:xfrm>
              <a:off x="741037" y="5245053"/>
              <a:ext cx="57788" cy="5778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99" name="Oval 198"/>
            <p:cNvSpPr/>
            <p:nvPr/>
          </p:nvSpPr>
          <p:spPr bwMode="auto">
            <a:xfrm>
              <a:off x="985218" y="5244487"/>
              <a:ext cx="57788" cy="5778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57" name="Group 201"/>
          <p:cNvGrpSpPr/>
          <p:nvPr/>
        </p:nvGrpSpPr>
        <p:grpSpPr>
          <a:xfrm>
            <a:off x="1474242" y="4637783"/>
            <a:ext cx="325917" cy="567012"/>
            <a:chOff x="4465725" y="3066642"/>
            <a:chExt cx="325917" cy="567012"/>
          </a:xfrm>
        </p:grpSpPr>
        <p:grpSp>
          <p:nvGrpSpPr>
            <p:cNvPr id="62" name="Group 40"/>
            <p:cNvGrpSpPr/>
            <p:nvPr/>
          </p:nvGrpSpPr>
          <p:grpSpPr>
            <a:xfrm>
              <a:off x="4465725" y="3066642"/>
              <a:ext cx="325917" cy="567012"/>
              <a:chOff x="2259211" y="3150605"/>
              <a:chExt cx="325917" cy="567012"/>
            </a:xfrm>
          </p:grpSpPr>
          <p:grpSp>
            <p:nvGrpSpPr>
              <p:cNvPr id="63" name="Group 31"/>
              <p:cNvGrpSpPr/>
              <p:nvPr/>
            </p:nvGrpSpPr>
            <p:grpSpPr>
              <a:xfrm>
                <a:off x="2259211" y="3150605"/>
                <a:ext cx="325917" cy="567012"/>
                <a:chOff x="1759761" y="3016312"/>
                <a:chExt cx="325917" cy="567012"/>
              </a:xfrm>
            </p:grpSpPr>
            <p:sp>
              <p:nvSpPr>
                <p:cNvPr id="208" name="Rectangle 207"/>
                <p:cNvSpPr/>
                <p:nvPr/>
              </p:nvSpPr>
              <p:spPr bwMode="auto">
                <a:xfrm>
                  <a:off x="1774371" y="3200400"/>
                  <a:ext cx="304800" cy="18505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209" name="TextBox 208"/>
                <p:cNvSpPr txBox="1"/>
                <p:nvPr/>
              </p:nvSpPr>
              <p:spPr>
                <a:xfrm>
                  <a:off x="1795214" y="3016312"/>
                  <a:ext cx="29046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III</a:t>
                  </a:r>
                </a:p>
              </p:txBody>
            </p:sp>
            <p:sp>
              <p:nvSpPr>
                <p:cNvPr id="210" name="TextBox 209"/>
                <p:cNvSpPr txBox="1"/>
                <p:nvPr/>
              </p:nvSpPr>
              <p:spPr>
                <a:xfrm>
                  <a:off x="1759761" y="3337103"/>
                  <a:ext cx="32573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15</a:t>
                  </a:r>
                </a:p>
              </p:txBody>
            </p:sp>
          </p:grpSp>
          <p:sp>
            <p:nvSpPr>
              <p:cNvPr id="206" name="Freeform 205"/>
              <p:cNvSpPr/>
              <p:nvPr/>
            </p:nvSpPr>
            <p:spPr bwMode="auto">
              <a:xfrm>
                <a:off x="2275438" y="3337711"/>
                <a:ext cx="301782" cy="178051"/>
              </a:xfrm>
              <a:custGeom>
                <a:avLst/>
                <a:gdLst>
                  <a:gd name="connsiteX0" fmla="*/ 0 w 301782"/>
                  <a:gd name="connsiteY0" fmla="*/ 178051 h 178051"/>
                  <a:gd name="connsiteX1" fmla="*/ 301782 w 301782"/>
                  <a:gd name="connsiteY1" fmla="*/ 0 h 178051"/>
                  <a:gd name="connsiteX2" fmla="*/ 301782 w 301782"/>
                  <a:gd name="connsiteY2" fmla="*/ 0 h 17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782" h="178051">
                    <a:moveTo>
                      <a:pt x="0" y="178051"/>
                    </a:moveTo>
                    <a:lnTo>
                      <a:pt x="301782" y="0"/>
                    </a:lnTo>
                    <a:lnTo>
                      <a:pt x="301782" y="0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07" name="Freeform 206"/>
              <p:cNvSpPr/>
              <p:nvPr/>
            </p:nvSpPr>
            <p:spPr bwMode="auto">
              <a:xfrm>
                <a:off x="2272420" y="3337711"/>
                <a:ext cx="298764" cy="175034"/>
              </a:xfrm>
              <a:custGeom>
                <a:avLst/>
                <a:gdLst>
                  <a:gd name="connsiteX0" fmla="*/ 0 w 298764"/>
                  <a:gd name="connsiteY0" fmla="*/ 0 h 175034"/>
                  <a:gd name="connsiteX1" fmla="*/ 298764 w 298764"/>
                  <a:gd name="connsiteY1" fmla="*/ 175034 h 175034"/>
                  <a:gd name="connsiteX2" fmla="*/ 298764 w 298764"/>
                  <a:gd name="connsiteY2" fmla="*/ 175034 h 1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764" h="175034">
                    <a:moveTo>
                      <a:pt x="0" y="0"/>
                    </a:moveTo>
                    <a:lnTo>
                      <a:pt x="298764" y="175034"/>
                    </a:lnTo>
                    <a:lnTo>
                      <a:pt x="298764" y="175034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204" name="Rounded Rectangle 203"/>
            <p:cNvSpPr/>
            <p:nvPr/>
          </p:nvSpPr>
          <p:spPr bwMode="auto">
            <a:xfrm>
              <a:off x="4532007" y="3294841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69" name="Group 210"/>
          <p:cNvGrpSpPr/>
          <p:nvPr/>
        </p:nvGrpSpPr>
        <p:grpSpPr>
          <a:xfrm>
            <a:off x="998639" y="4841942"/>
            <a:ext cx="325917" cy="567012"/>
            <a:chOff x="4465725" y="3066642"/>
            <a:chExt cx="325917" cy="567012"/>
          </a:xfrm>
        </p:grpSpPr>
        <p:grpSp>
          <p:nvGrpSpPr>
            <p:cNvPr id="70" name="Group 40"/>
            <p:cNvGrpSpPr/>
            <p:nvPr/>
          </p:nvGrpSpPr>
          <p:grpSpPr>
            <a:xfrm>
              <a:off x="4465725" y="3066642"/>
              <a:ext cx="325917" cy="567012"/>
              <a:chOff x="2259211" y="3150605"/>
              <a:chExt cx="325917" cy="567012"/>
            </a:xfrm>
          </p:grpSpPr>
          <p:grpSp>
            <p:nvGrpSpPr>
              <p:cNvPr id="78" name="Group 31"/>
              <p:cNvGrpSpPr/>
              <p:nvPr/>
            </p:nvGrpSpPr>
            <p:grpSpPr>
              <a:xfrm>
                <a:off x="2259211" y="3150605"/>
                <a:ext cx="325917" cy="567012"/>
                <a:chOff x="1759761" y="3016312"/>
                <a:chExt cx="325917" cy="567012"/>
              </a:xfrm>
            </p:grpSpPr>
            <p:sp>
              <p:nvSpPr>
                <p:cNvPr id="217" name="Rectangle 216"/>
                <p:cNvSpPr/>
                <p:nvPr/>
              </p:nvSpPr>
              <p:spPr bwMode="auto">
                <a:xfrm>
                  <a:off x="1774371" y="3200400"/>
                  <a:ext cx="304800" cy="18505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218" name="TextBox 217"/>
                <p:cNvSpPr txBox="1"/>
                <p:nvPr/>
              </p:nvSpPr>
              <p:spPr>
                <a:xfrm>
                  <a:off x="1795214" y="3016312"/>
                  <a:ext cx="29046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III</a:t>
                  </a:r>
                </a:p>
              </p:txBody>
            </p:sp>
            <p:sp>
              <p:nvSpPr>
                <p:cNvPr id="219" name="TextBox 218"/>
                <p:cNvSpPr txBox="1"/>
                <p:nvPr/>
              </p:nvSpPr>
              <p:spPr>
                <a:xfrm>
                  <a:off x="1759761" y="3337103"/>
                  <a:ext cx="32573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21</a:t>
                  </a:r>
                </a:p>
              </p:txBody>
            </p:sp>
          </p:grpSp>
          <p:sp>
            <p:nvSpPr>
              <p:cNvPr id="215" name="Freeform 214"/>
              <p:cNvSpPr/>
              <p:nvPr/>
            </p:nvSpPr>
            <p:spPr bwMode="auto">
              <a:xfrm>
                <a:off x="2275438" y="3337711"/>
                <a:ext cx="301782" cy="178051"/>
              </a:xfrm>
              <a:custGeom>
                <a:avLst/>
                <a:gdLst>
                  <a:gd name="connsiteX0" fmla="*/ 0 w 301782"/>
                  <a:gd name="connsiteY0" fmla="*/ 178051 h 178051"/>
                  <a:gd name="connsiteX1" fmla="*/ 301782 w 301782"/>
                  <a:gd name="connsiteY1" fmla="*/ 0 h 178051"/>
                  <a:gd name="connsiteX2" fmla="*/ 301782 w 301782"/>
                  <a:gd name="connsiteY2" fmla="*/ 0 h 17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782" h="178051">
                    <a:moveTo>
                      <a:pt x="0" y="178051"/>
                    </a:moveTo>
                    <a:lnTo>
                      <a:pt x="301782" y="0"/>
                    </a:lnTo>
                    <a:lnTo>
                      <a:pt x="301782" y="0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16" name="Freeform 215"/>
              <p:cNvSpPr/>
              <p:nvPr/>
            </p:nvSpPr>
            <p:spPr bwMode="auto">
              <a:xfrm>
                <a:off x="2272420" y="3337711"/>
                <a:ext cx="298764" cy="175034"/>
              </a:xfrm>
              <a:custGeom>
                <a:avLst/>
                <a:gdLst>
                  <a:gd name="connsiteX0" fmla="*/ 0 w 298764"/>
                  <a:gd name="connsiteY0" fmla="*/ 0 h 175034"/>
                  <a:gd name="connsiteX1" fmla="*/ 298764 w 298764"/>
                  <a:gd name="connsiteY1" fmla="*/ 175034 h 175034"/>
                  <a:gd name="connsiteX2" fmla="*/ 298764 w 298764"/>
                  <a:gd name="connsiteY2" fmla="*/ 175034 h 1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764" h="175034">
                    <a:moveTo>
                      <a:pt x="0" y="0"/>
                    </a:moveTo>
                    <a:lnTo>
                      <a:pt x="298764" y="175034"/>
                    </a:lnTo>
                    <a:lnTo>
                      <a:pt x="298764" y="175034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213" name="Rounded Rectangle 212"/>
            <p:cNvSpPr/>
            <p:nvPr/>
          </p:nvSpPr>
          <p:spPr bwMode="auto">
            <a:xfrm>
              <a:off x="4532007" y="3294841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229" name="Explosion 1 228"/>
          <p:cNvSpPr/>
          <p:nvPr/>
        </p:nvSpPr>
        <p:spPr bwMode="auto">
          <a:xfrm>
            <a:off x="3559628" y="5693228"/>
            <a:ext cx="468085" cy="522515"/>
          </a:xfrm>
          <a:prstGeom prst="irregularSeal1">
            <a:avLst/>
          </a:prstGeom>
          <a:solidFill>
            <a:srgbClr val="FFFF00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pSp>
        <p:nvGrpSpPr>
          <p:cNvPr id="79" name="Group 219"/>
          <p:cNvGrpSpPr/>
          <p:nvPr/>
        </p:nvGrpSpPr>
        <p:grpSpPr>
          <a:xfrm>
            <a:off x="-130632" y="5753101"/>
            <a:ext cx="238126" cy="278605"/>
            <a:chOff x="4595812" y="3412332"/>
            <a:chExt cx="238126" cy="278605"/>
          </a:xfrm>
        </p:grpSpPr>
        <p:grpSp>
          <p:nvGrpSpPr>
            <p:cNvPr id="80" name="Group 11"/>
            <p:cNvGrpSpPr/>
            <p:nvPr/>
          </p:nvGrpSpPr>
          <p:grpSpPr>
            <a:xfrm>
              <a:off x="4614861" y="3412332"/>
              <a:ext cx="219077" cy="278605"/>
              <a:chOff x="4274342" y="3424238"/>
              <a:chExt cx="219077" cy="278605"/>
            </a:xfrm>
          </p:grpSpPr>
          <p:sp>
            <p:nvSpPr>
              <p:cNvPr id="223" name="Trapezoid 222"/>
              <p:cNvSpPr/>
              <p:nvPr/>
            </p:nvSpPr>
            <p:spPr bwMode="auto">
              <a:xfrm flipV="1">
                <a:off x="4396911" y="3569492"/>
                <a:ext cx="46501" cy="133351"/>
              </a:xfrm>
              <a:prstGeom prst="trapezoid">
                <a:avLst/>
              </a:prstGeom>
              <a:solidFill>
                <a:srgbClr val="99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24" name="Trapezoid 223"/>
              <p:cNvSpPr/>
              <p:nvPr/>
            </p:nvSpPr>
            <p:spPr bwMode="auto">
              <a:xfrm>
                <a:off x="4396911" y="3424238"/>
                <a:ext cx="45719" cy="125768"/>
              </a:xfrm>
              <a:prstGeom prst="trapezoid">
                <a:avLst/>
              </a:prstGeom>
              <a:solidFill>
                <a:srgbClr val="99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25" name="Trapezoid 224"/>
              <p:cNvSpPr/>
              <p:nvPr/>
            </p:nvSpPr>
            <p:spPr bwMode="auto">
              <a:xfrm rot="16200000" flipH="1">
                <a:off x="4335829" y="3490485"/>
                <a:ext cx="36576" cy="140496"/>
              </a:xfrm>
              <a:prstGeom prst="trapezoid">
                <a:avLst/>
              </a:prstGeom>
              <a:solidFill>
                <a:srgbClr val="99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26" name="Pentagon 225"/>
              <p:cNvSpPr/>
              <p:nvPr/>
            </p:nvSpPr>
            <p:spPr bwMode="auto">
              <a:xfrm>
                <a:off x="4424362" y="3543300"/>
                <a:ext cx="69057" cy="36576"/>
              </a:xfrm>
              <a:prstGeom prst="homePlate">
                <a:avLst/>
              </a:prstGeom>
              <a:solidFill>
                <a:srgbClr val="99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27" name="Flowchart: Alternate Process 226"/>
              <p:cNvSpPr/>
              <p:nvPr/>
            </p:nvSpPr>
            <p:spPr bwMode="auto">
              <a:xfrm>
                <a:off x="4378992" y="3542821"/>
                <a:ext cx="66675" cy="36576"/>
              </a:xfrm>
              <a:prstGeom prst="flowChartAlternateProcess">
                <a:avLst/>
              </a:prstGeom>
              <a:solidFill>
                <a:schemeClr val="accent3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28" name="Flowchart: Process 227"/>
              <p:cNvSpPr/>
              <p:nvPr/>
            </p:nvSpPr>
            <p:spPr bwMode="auto">
              <a:xfrm>
                <a:off x="4274342" y="3514724"/>
                <a:ext cx="36576" cy="92869"/>
              </a:xfrm>
              <a:prstGeom prst="flowChartProcess">
                <a:avLst/>
              </a:prstGeom>
              <a:solidFill>
                <a:srgbClr val="99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222" name="Minus 221"/>
            <p:cNvSpPr/>
            <p:nvPr/>
          </p:nvSpPr>
          <p:spPr bwMode="auto">
            <a:xfrm>
              <a:off x="4595812" y="3526632"/>
              <a:ext cx="61912" cy="45719"/>
            </a:xfrm>
            <a:prstGeom prst="mathMinu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85" name="Group 257"/>
          <p:cNvGrpSpPr/>
          <p:nvPr/>
        </p:nvGrpSpPr>
        <p:grpSpPr>
          <a:xfrm>
            <a:off x="3406877" y="5748184"/>
            <a:ext cx="1006577" cy="752168"/>
            <a:chOff x="3406877" y="5748184"/>
            <a:chExt cx="1006577" cy="752168"/>
          </a:xfrm>
        </p:grpSpPr>
        <p:sp>
          <p:nvSpPr>
            <p:cNvPr id="256" name="Explosion 1 255"/>
            <p:cNvSpPr/>
            <p:nvPr/>
          </p:nvSpPr>
          <p:spPr bwMode="auto">
            <a:xfrm>
              <a:off x="3406877" y="5748184"/>
              <a:ext cx="416642" cy="460887"/>
            </a:xfrm>
            <a:prstGeom prst="irregularSeal1">
              <a:avLst/>
            </a:prstGeom>
            <a:solidFill>
              <a:srgbClr val="FFFF00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57" name="Explosion 1 256"/>
            <p:cNvSpPr/>
            <p:nvPr/>
          </p:nvSpPr>
          <p:spPr bwMode="auto">
            <a:xfrm>
              <a:off x="3978377" y="6024716"/>
              <a:ext cx="435077" cy="475636"/>
            </a:xfrm>
            <a:prstGeom prst="irregularSeal1">
              <a:avLst/>
            </a:prstGeom>
            <a:solidFill>
              <a:srgbClr val="FFFF00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259" name="TextBox 258"/>
          <p:cNvSpPr txBox="1"/>
          <p:nvPr/>
        </p:nvSpPr>
        <p:spPr>
          <a:xfrm>
            <a:off x="5366657" y="195943"/>
            <a:ext cx="229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27 May – phase1</a:t>
            </a:r>
          </a:p>
        </p:txBody>
      </p:sp>
      <p:grpSp>
        <p:nvGrpSpPr>
          <p:cNvPr id="90" name="Group 47"/>
          <p:cNvGrpSpPr/>
          <p:nvPr/>
        </p:nvGrpSpPr>
        <p:grpSpPr>
          <a:xfrm>
            <a:off x="6638608" y="3891622"/>
            <a:ext cx="511679" cy="579808"/>
            <a:chOff x="2172199" y="3129901"/>
            <a:chExt cx="511679" cy="579808"/>
          </a:xfrm>
        </p:grpSpPr>
        <p:grpSp>
          <p:nvGrpSpPr>
            <p:cNvPr id="95" name="Group 31"/>
            <p:cNvGrpSpPr/>
            <p:nvPr/>
          </p:nvGrpSpPr>
          <p:grpSpPr>
            <a:xfrm>
              <a:off x="2172199" y="3129901"/>
              <a:ext cx="511679" cy="579808"/>
              <a:chOff x="1672749" y="2995608"/>
              <a:chExt cx="511679" cy="579808"/>
            </a:xfrm>
          </p:grpSpPr>
          <p:sp>
            <p:nvSpPr>
              <p:cNvPr id="264" name="Rectangle 263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65" name="TextBox 264"/>
              <p:cNvSpPr txBox="1"/>
              <p:nvPr/>
            </p:nvSpPr>
            <p:spPr>
              <a:xfrm>
                <a:off x="1792404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266" name="TextBox 265"/>
              <p:cNvSpPr txBox="1"/>
              <p:nvPr/>
            </p:nvSpPr>
            <p:spPr>
              <a:xfrm>
                <a:off x="1672749" y="3329195"/>
                <a:ext cx="51167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5 IND</a:t>
                </a:r>
              </a:p>
            </p:txBody>
          </p:sp>
        </p:grpSp>
        <p:sp>
          <p:nvSpPr>
            <p:cNvPr id="262" name="Freeform 261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63" name="Freeform 262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96" name="Group 47"/>
          <p:cNvGrpSpPr/>
          <p:nvPr/>
        </p:nvGrpSpPr>
        <p:grpSpPr>
          <a:xfrm>
            <a:off x="6164843" y="4312379"/>
            <a:ext cx="511679" cy="579808"/>
            <a:chOff x="2172199" y="3129901"/>
            <a:chExt cx="511679" cy="579808"/>
          </a:xfrm>
        </p:grpSpPr>
        <p:grpSp>
          <p:nvGrpSpPr>
            <p:cNvPr id="102" name="Group 31"/>
            <p:cNvGrpSpPr/>
            <p:nvPr/>
          </p:nvGrpSpPr>
          <p:grpSpPr>
            <a:xfrm>
              <a:off x="2172199" y="3129901"/>
              <a:ext cx="511679" cy="579808"/>
              <a:chOff x="1672749" y="2995608"/>
              <a:chExt cx="511679" cy="579808"/>
            </a:xfrm>
          </p:grpSpPr>
          <p:sp>
            <p:nvSpPr>
              <p:cNvPr id="271" name="Rectangle 270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72" name="TextBox 271"/>
              <p:cNvSpPr txBox="1"/>
              <p:nvPr/>
            </p:nvSpPr>
            <p:spPr>
              <a:xfrm>
                <a:off x="1792404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273" name="TextBox 272"/>
              <p:cNvSpPr txBox="1"/>
              <p:nvPr/>
            </p:nvSpPr>
            <p:spPr>
              <a:xfrm>
                <a:off x="1672749" y="3329195"/>
                <a:ext cx="51167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5 IND</a:t>
                </a:r>
              </a:p>
            </p:txBody>
          </p:sp>
        </p:grpSp>
        <p:sp>
          <p:nvSpPr>
            <p:cNvPr id="269" name="Freeform 268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70" name="Freeform 269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03" name="Group 219"/>
          <p:cNvGrpSpPr/>
          <p:nvPr/>
        </p:nvGrpSpPr>
        <p:grpSpPr>
          <a:xfrm>
            <a:off x="47729" y="5868002"/>
            <a:ext cx="238126" cy="278605"/>
            <a:chOff x="4595812" y="3412332"/>
            <a:chExt cx="238126" cy="278605"/>
          </a:xfrm>
        </p:grpSpPr>
        <p:grpSp>
          <p:nvGrpSpPr>
            <p:cNvPr id="109" name="Group 11"/>
            <p:cNvGrpSpPr/>
            <p:nvPr/>
          </p:nvGrpSpPr>
          <p:grpSpPr>
            <a:xfrm>
              <a:off x="4614861" y="3412332"/>
              <a:ext cx="219077" cy="278605"/>
              <a:chOff x="4274342" y="3424238"/>
              <a:chExt cx="219077" cy="278605"/>
            </a:xfrm>
          </p:grpSpPr>
          <p:sp>
            <p:nvSpPr>
              <p:cNvPr id="277" name="Trapezoid 276"/>
              <p:cNvSpPr/>
              <p:nvPr/>
            </p:nvSpPr>
            <p:spPr bwMode="auto">
              <a:xfrm flipV="1">
                <a:off x="4396911" y="3569492"/>
                <a:ext cx="46501" cy="133351"/>
              </a:xfrm>
              <a:prstGeom prst="trapezoid">
                <a:avLst/>
              </a:prstGeom>
              <a:solidFill>
                <a:srgbClr val="99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78" name="Trapezoid 277"/>
              <p:cNvSpPr/>
              <p:nvPr/>
            </p:nvSpPr>
            <p:spPr bwMode="auto">
              <a:xfrm>
                <a:off x="4396911" y="3424238"/>
                <a:ext cx="45719" cy="125768"/>
              </a:xfrm>
              <a:prstGeom prst="trapezoid">
                <a:avLst/>
              </a:prstGeom>
              <a:solidFill>
                <a:srgbClr val="99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79" name="Trapezoid 278"/>
              <p:cNvSpPr/>
              <p:nvPr/>
            </p:nvSpPr>
            <p:spPr bwMode="auto">
              <a:xfrm rot="16200000" flipH="1">
                <a:off x="4335829" y="3490485"/>
                <a:ext cx="36576" cy="140496"/>
              </a:xfrm>
              <a:prstGeom prst="trapezoid">
                <a:avLst/>
              </a:prstGeom>
              <a:solidFill>
                <a:srgbClr val="99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80" name="Pentagon 279"/>
              <p:cNvSpPr/>
              <p:nvPr/>
            </p:nvSpPr>
            <p:spPr bwMode="auto">
              <a:xfrm>
                <a:off x="4424362" y="3543300"/>
                <a:ext cx="69057" cy="36576"/>
              </a:xfrm>
              <a:prstGeom prst="homePlate">
                <a:avLst/>
              </a:prstGeom>
              <a:solidFill>
                <a:srgbClr val="99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81" name="Flowchart: Alternate Process 280"/>
              <p:cNvSpPr/>
              <p:nvPr/>
            </p:nvSpPr>
            <p:spPr bwMode="auto">
              <a:xfrm>
                <a:off x="4378992" y="3542821"/>
                <a:ext cx="66675" cy="36576"/>
              </a:xfrm>
              <a:prstGeom prst="flowChartAlternateProcess">
                <a:avLst/>
              </a:prstGeom>
              <a:solidFill>
                <a:schemeClr val="accent3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82" name="Flowchart: Process 281"/>
              <p:cNvSpPr/>
              <p:nvPr/>
            </p:nvSpPr>
            <p:spPr bwMode="auto">
              <a:xfrm>
                <a:off x="4274342" y="3514724"/>
                <a:ext cx="36576" cy="92869"/>
              </a:xfrm>
              <a:prstGeom prst="flowChartProcess">
                <a:avLst/>
              </a:prstGeom>
              <a:solidFill>
                <a:srgbClr val="99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276" name="Minus 275"/>
            <p:cNvSpPr/>
            <p:nvPr/>
          </p:nvSpPr>
          <p:spPr bwMode="auto">
            <a:xfrm>
              <a:off x="4595812" y="3526632"/>
              <a:ext cx="61912" cy="45719"/>
            </a:xfrm>
            <a:prstGeom prst="mathMinu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230" name="Flowchart: Process 229"/>
          <p:cNvSpPr/>
          <p:nvPr/>
        </p:nvSpPr>
        <p:spPr bwMode="auto">
          <a:xfrm>
            <a:off x="0" y="4528837"/>
            <a:ext cx="674914" cy="1915886"/>
          </a:xfrm>
          <a:prstGeom prst="flowChartProcess">
            <a:avLst/>
          </a:prstGeom>
          <a:solidFill>
            <a:srgbClr val="99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0.05468 0.00069 0.26475 0.00347 0.3283 0.00463 C 0.39184 0.00578 0.36823 0.00694 0.38107 0.00694 C 0.39392 0.00694 0.39895 0.00648 0.4059 0.00463 C 0.41284 0.00277 0.41805 -0.00024 0.42257 -0.00486 C 0.42708 -0.00949 0.43142 -0.01551 0.43333 -0.02385 C 0.43524 -0.03218 0.43611 -0.04561 0.43437 -0.05556 C 0.43264 -0.06551 0.42882 -0.07616 0.42257 -0.08426 C 0.41632 -0.09236 0.40659 -0.10024 0.39635 -0.10486 C 0.38611 -0.10949 0.37517 -0.11111 0.36059 -0.11274 C 0.346 -0.11436 0.37031 -0.11389 0.3092 -0.11459 C 0.24809 -0.11528 0.05955 -0.1169 -0.00608 -0.1176 " pathEditMode="relative" rAng="0" ptsTypes="aaaaaaaaaaaa">
                                      <p:cBhvr>
                                        <p:cTn id="6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-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uka2 plus 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10800000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0.05468 0.00069 0.26475 0.00347 0.3283 0.00463 C 0.39184 0.00578 0.36823 0.00694 0.38107 0.00694 C 0.39392 0.00694 0.39895 0.00648 0.4059 0.00463 C 0.41284 0.00277 0.41805 -0.00024 0.42257 -0.00486 C 0.42708 -0.00949 0.43142 -0.01551 0.43333 -0.02385 C 0.43524 -0.03218 0.43611 -0.04561 0.43437 -0.05556 C 0.43264 -0.06551 0.42882 -0.07616 0.42257 -0.08426 C 0.41632 -0.09236 0.40659 -0.10024 0.39635 -0.10486 C 0.38611 -0.10949 0.37517 -0.11111 0.36059 -0.11274 C 0.346 -0.11436 0.37031 -0.11389 0.3092 -0.11459 C 0.24809 -0.11528 0.05955 -0.1169 -0.00608 -0.1176 " pathEditMode="relative" rAng="0" ptsTypes="aaaaaaaaaaaa">
                                      <p:cBhvr>
                                        <p:cTn id="10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-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uka2 plus 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10800000">
                                      <p:cBhvr>
                                        <p:cTn id="1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88889E-6 C 0.02101 0.028 0.04219 0.05601 0.05712 0.07939 C 0.07205 0.10277 0.06945 0.12453 0.08924 0.13981 C 0.10903 0.15509 0.16181 0.1662 0.17622 0.17152 " pathEditMode="relative" ptsTypes="aaaA">
                                      <p:cBhvr>
                                        <p:cTn id="1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5.55556E-6 C 0.02379 0.02246 0.04758 0.04492 0.06668 0.06667 C 0.08577 0.08843 0.09775 0.11228 0.11424 0.13033 C 0.13074 0.14839 0.14845 0.16621 0.16546 0.17478 C 0.18247 0.18334 0.20817 0.1801 0.21668 0.18103 " pathEditMode="relative" ptsTypes="aaaaA">
                                      <p:cBhvr>
                                        <p:cTn id="20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C 0.02362 0.02315 0.04723 0.0463 0.07032 0.06667 C 0.09341 0.08704 0.11771 0.11088 0.1382 0.12222 C 0.15868 0.13357 0.18386 0.13287 0.19289 0.13496 " pathEditMode="relative" ptsTypes="aaaA">
                                      <p:cBhvr>
                                        <p:cTn id="2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C 0.02274 0.03009 0.04566 0.06019 0.06892 0.08727 C 0.09219 0.11435 0.12413 0.14861 0.13924 0.16204 C 0.15434 0.17547 0.15556 0.16713 0.1599 0.16852 " pathEditMode="relative" rAng="0" ptsTypes="aaaa">
                                      <p:cBhvr>
                                        <p:cTn id="24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8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1.11111E-6 C 0.00869 0.01528 0.01754 0.03079 0.03021 0.04954 C 0.04289 0.06829 0.06355 0.09514 0.07605 0.11297 C 0.08855 0.13079 0.09306 0.14422 0.10573 0.15602 C 0.11841 0.16783 0.1441 0.17894 0.15174 0.18357 " pathEditMode="relative" ptsTypes="aaaaA">
                                      <p:cBhvr>
                                        <p:cTn id="26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C 0.01701 0.01204 0.02847 0.00949 0.04635 0.03588 C 0.06423 0.06227 0.09461 0.13241 0.10729 0.15787 " pathEditMode="relative" rAng="0" ptsTypes="aaa">
                                      <p:cBhvr>
                                        <p:cTn id="28" dur="3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7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C 0.02396 0.03102 0.11371 0.14722 0.14375 0.18588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622 0.17152 C 0.19497 0.16874 0.21389 0.1662 0.22136 0.16527 " pathEditMode="relative" ptsTypes="aA"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71 0.18287 C 0.22778 0.1838 0.23803 0.18496 0.25348 0.18125 C 0.26893 0.17755 0.30105 0.16412 0.31059 0.16065 " pathEditMode="relative" rAng="0" ptsTypes="aaA"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1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89 0.13496 C 0.23976 0.1375 0.28664 0.14005 0.30539 0.14098 " pathEditMode="relative" ptsTypes="aA">
                                      <p:cBhvr>
                                        <p:cTn id="3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0.16852 C 0.17448 0.17662 0.18941 0.18241 0.20417 0.19005 C 0.21892 0.19769 0.23924 0.20949 0.24844 0.21459 " pathEditMode="relative" rAng="0" ptsTypes="aaa">
                                      <p:cBhvr>
                                        <p:cTn id="4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2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74 0.18356 C 0.17206 0.19051 0.19237 0.19745 0.20053 0.20023 " pathEditMode="relative" ptsTypes="aA">
                                      <p:cBhvr>
                                        <p:cTn id="4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75 0.18588 C 0.15191 0.19352 0.16198 0.20347 0.16562 0.2069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1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0.15787 C 0.11198 0.18588 0.11667 0.21412 0.11858 0.22547 " pathEditMode="relative" ptsTypes="aA">
                                      <p:cBhvr>
                                        <p:cTn id="46" dur="2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on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C 0.01198 -0.01319 0.02396 -0.02615 0.02864 -0.031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-1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136 0.16527 C 0.22883 0.16157 0.23629 0.15786 0.24237 0.15184 C 0.24845 0.14582 0.25088 0.14143 0.25765 0.1287 C 0.26442 0.11596 0.27709 0.08957 0.28317 0.07545 C 0.28925 0.06133 0.29254 0.0486 0.29445 0.04328 " pathEditMode="relative" ptsTypes="aaaaA">
                                      <p:cBhvr>
                                        <p:cTn id="5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059 0.16066 C 0.31337 0.16135 0.31615 0.16205 0.32309 0.15093 C 0.33004 0.13982 0.34375 0.11274 0.35209 0.09399 C 0.36042 0.07524 0.36997 0.04839 0.37344 0.03913 " pathEditMode="relative" ptsTypes="aa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39 0.14098 C 0.31355 0.13982 0.32171 0.13866 0.33125 0.13449 C 0.3408 0.13033 0.35105 0.12917 0.3625 0.11598 C 0.37396 0.10278 0.39254 0.06783 0.40035 0.0551 " pathEditMode="relative" rAng="0" ptsTypes="aaaa">
                                      <p:cBhvr>
                                        <p:cTn id="6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4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809 0.21459 C 0.25469 0.21621 0.26146 0.21783 0.27187 0.21713 C 0.28229 0.21644 0.29844 0.21783 0.31094 0.21088 C 0.32344 0.20394 0.33976 0.18357 0.34705 0.17593 C 0.35434 0.16829 0.35382 0.16713 0.35521 0.16551 " pathEditMode="relative" rAng="0" ptsTypes="aaaaA">
                                      <p:cBhvr>
                                        <p:cTn id="6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-2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35 0.19977 C 0.20834 0.20255 0.21632 0.20533 0.22587 0.2044 C 0.23542 0.20347 0.24879 0.19885 0.25799 0.19352 C 0.26719 0.1882 0.27448 0.18472 0.28073 0.17176 C 0.28698 0.1588 0.29323 0.12477 0.29566 0.11551 " pathEditMode="relative" rAng="0" ptsTypes="aaaaA">
                                      <p:cBhvr>
                                        <p:cTn id="6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3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63 0.20694 C 0.16094 0.21203 0.15643 0.21736 0.15469 0.22453 C 0.15295 0.23171 0.15261 0.24236 0.15469 0.24953 C 0.15677 0.25671 0.16233 0.26342 0.16667 0.26759 C 0.17101 0.27176 0.17118 0.27523 0.1809 0.27477 C 0.19063 0.2743 0.21806 0.26643 0.22552 0.26481 " pathEditMode="relative" ptsTypes="aaaaaA">
                                      <p:cBhvr>
                                        <p:cTn id="69" dur="2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57 0.22546 C 0.12117 0.24444 0.12395 0.26366 0.12499 0.2713 " pathEditMode="relative" ptsTypes="aA">
                                      <p:cBhvr>
                                        <p:cTn id="71" dur="2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 animBg="1"/>
      <p:bldP spid="22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ILR WWII\NorthAfrica\Pz IIIs and PzII - Gazala Battle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649" y="273957"/>
            <a:ext cx="6376987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13657" y="4680857"/>
            <a:ext cx="8730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Ritchie was caught completely by surprise with his armor scattered instead of concentrated as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Auchinleck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had urged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658" y="5780314"/>
            <a:ext cx="8447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British counterattacks would be weak and uncoordinated</a:t>
            </a:r>
          </a:p>
        </p:txBody>
      </p:sp>
      <p:pic>
        <p:nvPicPr>
          <p:cNvPr id="5" name="82.wav">
            <a:hlinkClick r:id="" action="ppaction://media"/>
          </p:cNvPr>
          <p:cNvPicPr>
            <a:picLocks noRot="1" noChangeAspect="1"/>
          </p:cNvPicPr>
          <p:nvPr>
            <a:wavAudioFile r:embed="rId1" name="82.wav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200" descr="Map - Gazal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8123" y="0"/>
            <a:ext cx="7725981" cy="6858000"/>
          </a:xfrm>
          <a:prstGeom prst="rect">
            <a:avLst/>
          </a:prstGeom>
        </p:spPr>
      </p:pic>
      <p:grpSp>
        <p:nvGrpSpPr>
          <p:cNvPr id="2" name="Group 40"/>
          <p:cNvGrpSpPr/>
          <p:nvPr/>
        </p:nvGrpSpPr>
        <p:grpSpPr>
          <a:xfrm>
            <a:off x="2169069" y="1078969"/>
            <a:ext cx="468398" cy="574838"/>
            <a:chOff x="2182139" y="3129901"/>
            <a:chExt cx="468398" cy="574838"/>
          </a:xfrm>
        </p:grpSpPr>
        <p:grpSp>
          <p:nvGrpSpPr>
            <p:cNvPr id="3" name="Group 31"/>
            <p:cNvGrpSpPr/>
            <p:nvPr/>
          </p:nvGrpSpPr>
          <p:grpSpPr>
            <a:xfrm>
              <a:off x="2182139" y="3129901"/>
              <a:ext cx="468398" cy="574838"/>
              <a:chOff x="1682689" y="2995608"/>
              <a:chExt cx="468398" cy="574838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91766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82689" y="3324225"/>
                <a:ext cx="4683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1 SA</a:t>
                </a:r>
              </a:p>
            </p:txBody>
          </p:sp>
        </p:grpSp>
        <p:sp>
          <p:nvSpPr>
            <p:cNvPr id="5" name="Freeform 4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4" name="Group 40"/>
          <p:cNvGrpSpPr/>
          <p:nvPr/>
        </p:nvGrpSpPr>
        <p:grpSpPr>
          <a:xfrm>
            <a:off x="2218288" y="1462637"/>
            <a:ext cx="468398" cy="574838"/>
            <a:chOff x="2182139" y="3129901"/>
            <a:chExt cx="468398" cy="574838"/>
          </a:xfrm>
        </p:grpSpPr>
        <p:grpSp>
          <p:nvGrpSpPr>
            <p:cNvPr id="10" name="Group 31"/>
            <p:cNvGrpSpPr/>
            <p:nvPr/>
          </p:nvGrpSpPr>
          <p:grpSpPr>
            <a:xfrm>
              <a:off x="2182139" y="3129901"/>
              <a:ext cx="468398" cy="574838"/>
              <a:chOff x="1682689" y="2995608"/>
              <a:chExt cx="468398" cy="574838"/>
            </a:xfrm>
          </p:grpSpPr>
          <p:sp>
            <p:nvSpPr>
              <p:cNvPr id="14" name="Rectangle 13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791766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682689" y="3324225"/>
                <a:ext cx="4683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1 SA</a:t>
                </a:r>
              </a:p>
            </p:txBody>
          </p:sp>
        </p:grpSp>
        <p:sp>
          <p:nvSpPr>
            <p:cNvPr id="12" name="Freeform 11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1" name="Group 40"/>
          <p:cNvGrpSpPr/>
          <p:nvPr/>
        </p:nvGrpSpPr>
        <p:grpSpPr>
          <a:xfrm>
            <a:off x="1972195" y="2024205"/>
            <a:ext cx="468398" cy="574838"/>
            <a:chOff x="2182139" y="3129901"/>
            <a:chExt cx="468398" cy="574838"/>
          </a:xfrm>
        </p:grpSpPr>
        <p:grpSp>
          <p:nvGrpSpPr>
            <p:cNvPr id="17" name="Group 31"/>
            <p:cNvGrpSpPr/>
            <p:nvPr/>
          </p:nvGrpSpPr>
          <p:grpSpPr>
            <a:xfrm>
              <a:off x="2182139" y="3129901"/>
              <a:ext cx="468398" cy="574838"/>
              <a:chOff x="1682689" y="2995608"/>
              <a:chExt cx="468398" cy="574838"/>
            </a:xfrm>
          </p:grpSpPr>
          <p:sp>
            <p:nvSpPr>
              <p:cNvPr id="21" name="Rectangle 20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791766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82689" y="3324225"/>
                <a:ext cx="4683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1 SA</a:t>
                </a:r>
              </a:p>
            </p:txBody>
          </p:sp>
        </p:grpSp>
        <p:sp>
          <p:nvSpPr>
            <p:cNvPr id="19" name="Freeform 18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8" name="Group 40"/>
          <p:cNvGrpSpPr/>
          <p:nvPr/>
        </p:nvGrpSpPr>
        <p:grpSpPr>
          <a:xfrm>
            <a:off x="2419909" y="2422106"/>
            <a:ext cx="325730" cy="574838"/>
            <a:chOff x="2263973" y="3129901"/>
            <a:chExt cx="325730" cy="574838"/>
          </a:xfrm>
        </p:grpSpPr>
        <p:grpSp>
          <p:nvGrpSpPr>
            <p:cNvPr id="24" name="Group 31"/>
            <p:cNvGrpSpPr/>
            <p:nvPr/>
          </p:nvGrpSpPr>
          <p:grpSpPr>
            <a:xfrm>
              <a:off x="2263973" y="3129901"/>
              <a:ext cx="325730" cy="574838"/>
              <a:chOff x="1764523" y="2995608"/>
              <a:chExt cx="325730" cy="574838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791766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764523" y="3324225"/>
                <a:ext cx="32573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50</a:t>
                </a:r>
              </a:p>
            </p:txBody>
          </p:sp>
        </p:grpSp>
        <p:sp>
          <p:nvSpPr>
            <p:cNvPr id="26" name="Freeform 25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25" name="Group 40"/>
          <p:cNvGrpSpPr/>
          <p:nvPr/>
        </p:nvGrpSpPr>
        <p:grpSpPr>
          <a:xfrm>
            <a:off x="2977918" y="2663456"/>
            <a:ext cx="325730" cy="574838"/>
            <a:chOff x="2263973" y="3129901"/>
            <a:chExt cx="325730" cy="574838"/>
          </a:xfrm>
        </p:grpSpPr>
        <p:grpSp>
          <p:nvGrpSpPr>
            <p:cNvPr id="31" name="Group 31"/>
            <p:cNvGrpSpPr/>
            <p:nvPr/>
          </p:nvGrpSpPr>
          <p:grpSpPr>
            <a:xfrm>
              <a:off x="2263973" y="3129901"/>
              <a:ext cx="325730" cy="574838"/>
              <a:chOff x="1764523" y="2995608"/>
              <a:chExt cx="325730" cy="574838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791766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764523" y="3324225"/>
                <a:ext cx="32573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50</a:t>
                </a:r>
              </a:p>
            </p:txBody>
          </p:sp>
        </p:grpSp>
        <p:sp>
          <p:nvSpPr>
            <p:cNvPr id="33" name="Freeform 32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32" name="Group 40"/>
          <p:cNvGrpSpPr/>
          <p:nvPr/>
        </p:nvGrpSpPr>
        <p:grpSpPr>
          <a:xfrm>
            <a:off x="3219266" y="3545241"/>
            <a:ext cx="325730" cy="574838"/>
            <a:chOff x="2263973" y="3129901"/>
            <a:chExt cx="325730" cy="574838"/>
          </a:xfrm>
        </p:grpSpPr>
        <p:grpSp>
          <p:nvGrpSpPr>
            <p:cNvPr id="38" name="Group 31"/>
            <p:cNvGrpSpPr/>
            <p:nvPr/>
          </p:nvGrpSpPr>
          <p:grpSpPr>
            <a:xfrm>
              <a:off x="2263973" y="3129901"/>
              <a:ext cx="325730" cy="574838"/>
              <a:chOff x="1764523" y="2995608"/>
              <a:chExt cx="325730" cy="574838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791766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764523" y="3324225"/>
                <a:ext cx="32573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50</a:t>
                </a:r>
              </a:p>
            </p:txBody>
          </p:sp>
        </p:grpSp>
        <p:sp>
          <p:nvSpPr>
            <p:cNvPr id="40" name="Freeform 39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39" name="Group 40"/>
          <p:cNvGrpSpPr/>
          <p:nvPr/>
        </p:nvGrpSpPr>
        <p:grpSpPr>
          <a:xfrm>
            <a:off x="3638515" y="5636738"/>
            <a:ext cx="341760" cy="574838"/>
            <a:chOff x="2263973" y="3129901"/>
            <a:chExt cx="341760" cy="574838"/>
          </a:xfrm>
        </p:grpSpPr>
        <p:grpSp>
          <p:nvGrpSpPr>
            <p:cNvPr id="45" name="Group 31"/>
            <p:cNvGrpSpPr/>
            <p:nvPr/>
          </p:nvGrpSpPr>
          <p:grpSpPr>
            <a:xfrm>
              <a:off x="2263973" y="3129901"/>
              <a:ext cx="341760" cy="574838"/>
              <a:chOff x="1764523" y="2995608"/>
              <a:chExt cx="341760" cy="574838"/>
            </a:xfrm>
          </p:grpSpPr>
          <p:sp>
            <p:nvSpPr>
              <p:cNvPr id="49" name="Rectangle 48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791766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764523" y="3324225"/>
                <a:ext cx="34176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FF</a:t>
                </a:r>
              </a:p>
            </p:txBody>
          </p:sp>
        </p:grpSp>
        <p:sp>
          <p:nvSpPr>
            <p:cNvPr id="47" name="Freeform 46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46" name="Group 61"/>
          <p:cNvGrpSpPr/>
          <p:nvPr/>
        </p:nvGrpSpPr>
        <p:grpSpPr>
          <a:xfrm>
            <a:off x="2582593" y="1847439"/>
            <a:ext cx="404278" cy="578151"/>
            <a:chOff x="1731391" y="2995608"/>
            <a:chExt cx="404278" cy="578151"/>
          </a:xfrm>
        </p:grpSpPr>
        <p:sp>
          <p:nvSpPr>
            <p:cNvPr id="53" name="Rectangle 52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rgbClr val="0066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54" name="Rounded Rectangle 53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795324" y="299560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731391" y="3327538"/>
              <a:ext cx="4042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32T</a:t>
              </a:r>
            </a:p>
          </p:txBody>
        </p:sp>
      </p:grpSp>
      <p:grpSp>
        <p:nvGrpSpPr>
          <p:cNvPr id="52" name="Group 61"/>
          <p:cNvGrpSpPr/>
          <p:nvPr/>
        </p:nvGrpSpPr>
        <p:grpSpPr>
          <a:xfrm>
            <a:off x="3460820" y="2359195"/>
            <a:ext cx="333746" cy="578151"/>
            <a:chOff x="1756297" y="2995608"/>
            <a:chExt cx="333746" cy="578151"/>
          </a:xfrm>
        </p:grpSpPr>
        <p:sp>
          <p:nvSpPr>
            <p:cNvPr id="58" name="Rectangle 57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rgbClr val="0066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795324" y="299560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756297" y="3327538"/>
              <a:ext cx="3337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1T</a:t>
              </a:r>
            </a:p>
          </p:txBody>
        </p:sp>
      </p:grpSp>
      <p:grpSp>
        <p:nvGrpSpPr>
          <p:cNvPr id="57" name="Group 78"/>
          <p:cNvGrpSpPr/>
          <p:nvPr/>
        </p:nvGrpSpPr>
        <p:grpSpPr>
          <a:xfrm>
            <a:off x="5303050" y="6050521"/>
            <a:ext cx="575799" cy="587716"/>
            <a:chOff x="4028659" y="2712081"/>
            <a:chExt cx="575799" cy="587716"/>
          </a:xfrm>
        </p:grpSpPr>
        <p:grpSp>
          <p:nvGrpSpPr>
            <p:cNvPr id="62" name="Group 40"/>
            <p:cNvGrpSpPr/>
            <p:nvPr/>
          </p:nvGrpSpPr>
          <p:grpSpPr>
            <a:xfrm>
              <a:off x="4028659" y="2712081"/>
              <a:ext cx="575799" cy="587716"/>
              <a:chOff x="2145328" y="3129901"/>
              <a:chExt cx="575799" cy="587716"/>
            </a:xfrm>
          </p:grpSpPr>
          <p:grpSp>
            <p:nvGrpSpPr>
              <p:cNvPr id="63" name="Group 31"/>
              <p:cNvGrpSpPr/>
              <p:nvPr/>
            </p:nvGrpSpPr>
            <p:grpSpPr>
              <a:xfrm>
                <a:off x="2145328" y="3129901"/>
                <a:ext cx="575799" cy="587716"/>
                <a:chOff x="1645878" y="2995608"/>
                <a:chExt cx="575799" cy="587716"/>
              </a:xfrm>
            </p:grpSpPr>
            <p:sp>
              <p:nvSpPr>
                <p:cNvPr id="66" name="Rectangle 65"/>
                <p:cNvSpPr/>
                <p:nvPr/>
              </p:nvSpPr>
              <p:spPr bwMode="auto">
                <a:xfrm>
                  <a:off x="1774371" y="3200400"/>
                  <a:ext cx="304800" cy="185057"/>
                </a:xfrm>
                <a:prstGeom prst="rect">
                  <a:avLst/>
                </a:prstGeom>
                <a:solidFill>
                  <a:srgbClr val="0066CC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1791766" y="2995608"/>
                  <a:ext cx="2696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latin typeface="Arial" pitchFamily="34" charset="0"/>
                      <a:cs typeface="Arial" pitchFamily="34" charset="0"/>
                    </a:rPr>
                    <a:t>x</a:t>
                  </a: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1645878" y="3337103"/>
                  <a:ext cx="57579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7 MOT</a:t>
                  </a:r>
                </a:p>
              </p:txBody>
            </p:sp>
          </p:grpSp>
          <p:sp>
            <p:nvSpPr>
              <p:cNvPr id="64" name="Freeform 63"/>
              <p:cNvSpPr/>
              <p:nvPr/>
            </p:nvSpPr>
            <p:spPr bwMode="auto">
              <a:xfrm>
                <a:off x="2275438" y="3337711"/>
                <a:ext cx="301782" cy="178051"/>
              </a:xfrm>
              <a:custGeom>
                <a:avLst/>
                <a:gdLst>
                  <a:gd name="connsiteX0" fmla="*/ 0 w 301782"/>
                  <a:gd name="connsiteY0" fmla="*/ 178051 h 178051"/>
                  <a:gd name="connsiteX1" fmla="*/ 301782 w 301782"/>
                  <a:gd name="connsiteY1" fmla="*/ 0 h 178051"/>
                  <a:gd name="connsiteX2" fmla="*/ 301782 w 301782"/>
                  <a:gd name="connsiteY2" fmla="*/ 0 h 17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782" h="178051">
                    <a:moveTo>
                      <a:pt x="0" y="178051"/>
                    </a:moveTo>
                    <a:lnTo>
                      <a:pt x="301782" y="0"/>
                    </a:lnTo>
                    <a:lnTo>
                      <a:pt x="301782" y="0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 bwMode="auto">
              <a:xfrm>
                <a:off x="2272420" y="3337711"/>
                <a:ext cx="298764" cy="175034"/>
              </a:xfrm>
              <a:custGeom>
                <a:avLst/>
                <a:gdLst>
                  <a:gd name="connsiteX0" fmla="*/ 0 w 298764"/>
                  <a:gd name="connsiteY0" fmla="*/ 0 h 175034"/>
                  <a:gd name="connsiteX1" fmla="*/ 298764 w 298764"/>
                  <a:gd name="connsiteY1" fmla="*/ 175034 h 175034"/>
                  <a:gd name="connsiteX2" fmla="*/ 298764 w 298764"/>
                  <a:gd name="connsiteY2" fmla="*/ 175034 h 1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764" h="175034">
                    <a:moveTo>
                      <a:pt x="0" y="0"/>
                    </a:moveTo>
                    <a:lnTo>
                      <a:pt x="298764" y="175034"/>
                    </a:lnTo>
                    <a:lnTo>
                      <a:pt x="298764" y="175034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76" name="Rounded Rectangle 75"/>
            <p:cNvSpPr/>
            <p:nvPr/>
          </p:nvSpPr>
          <p:spPr bwMode="auto">
            <a:xfrm>
              <a:off x="4208718" y="2964543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69" name="Group 61"/>
          <p:cNvGrpSpPr/>
          <p:nvPr/>
        </p:nvGrpSpPr>
        <p:grpSpPr>
          <a:xfrm>
            <a:off x="5013780" y="4873795"/>
            <a:ext cx="304800" cy="574838"/>
            <a:chOff x="1774371" y="2995608"/>
            <a:chExt cx="304800" cy="574838"/>
          </a:xfrm>
        </p:grpSpPr>
        <p:sp>
          <p:nvSpPr>
            <p:cNvPr id="81" name="Rectangle 80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rgbClr val="0066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82" name="Rounded Rectangle 81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795324" y="299560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798755" y="3324225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70" name="Group 61"/>
          <p:cNvGrpSpPr/>
          <p:nvPr/>
        </p:nvGrpSpPr>
        <p:grpSpPr>
          <a:xfrm>
            <a:off x="4279426" y="4160780"/>
            <a:ext cx="325730" cy="574838"/>
            <a:chOff x="1759563" y="2995608"/>
            <a:chExt cx="325730" cy="574838"/>
          </a:xfrm>
        </p:grpSpPr>
        <p:sp>
          <p:nvSpPr>
            <p:cNvPr id="86" name="Rectangle 85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rgbClr val="0066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87" name="Rounded Rectangle 86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795324" y="299560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759563" y="3324225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22</a:t>
              </a:r>
            </a:p>
          </p:txBody>
        </p:sp>
      </p:grpSp>
      <p:grpSp>
        <p:nvGrpSpPr>
          <p:cNvPr id="71" name="Group 61"/>
          <p:cNvGrpSpPr/>
          <p:nvPr/>
        </p:nvGrpSpPr>
        <p:grpSpPr>
          <a:xfrm>
            <a:off x="5420047" y="3477157"/>
            <a:ext cx="304800" cy="574838"/>
            <a:chOff x="1774371" y="2995608"/>
            <a:chExt cx="304800" cy="574838"/>
          </a:xfrm>
        </p:grpSpPr>
        <p:sp>
          <p:nvSpPr>
            <p:cNvPr id="91" name="Rectangle 90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rgbClr val="0066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92" name="Rounded Rectangle 91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795324" y="299560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798755" y="3324225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72" name="Group 47"/>
          <p:cNvGrpSpPr/>
          <p:nvPr/>
        </p:nvGrpSpPr>
        <p:grpSpPr>
          <a:xfrm>
            <a:off x="6188741" y="1750050"/>
            <a:ext cx="468398" cy="574838"/>
            <a:chOff x="2182139" y="3129901"/>
            <a:chExt cx="468398" cy="574838"/>
          </a:xfrm>
        </p:grpSpPr>
        <p:grpSp>
          <p:nvGrpSpPr>
            <p:cNvPr id="73" name="Group 31"/>
            <p:cNvGrpSpPr/>
            <p:nvPr/>
          </p:nvGrpSpPr>
          <p:grpSpPr>
            <a:xfrm>
              <a:off x="2182139" y="3129901"/>
              <a:ext cx="468398" cy="574838"/>
              <a:chOff x="1682689" y="2995608"/>
              <a:chExt cx="468398" cy="574838"/>
            </a:xfrm>
          </p:grpSpPr>
          <p:sp>
            <p:nvSpPr>
              <p:cNvPr id="99" name="Rectangle 98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1792404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1682689" y="3324225"/>
                <a:ext cx="4683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2 SA</a:t>
                </a:r>
              </a:p>
            </p:txBody>
          </p:sp>
        </p:grpSp>
        <p:sp>
          <p:nvSpPr>
            <p:cNvPr id="97" name="Freeform 96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74" name="Group 47"/>
          <p:cNvGrpSpPr/>
          <p:nvPr/>
        </p:nvGrpSpPr>
        <p:grpSpPr>
          <a:xfrm>
            <a:off x="6508566" y="2411165"/>
            <a:ext cx="468398" cy="574838"/>
            <a:chOff x="2182139" y="3129901"/>
            <a:chExt cx="468398" cy="574838"/>
          </a:xfrm>
        </p:grpSpPr>
        <p:grpSp>
          <p:nvGrpSpPr>
            <p:cNvPr id="75" name="Group 31"/>
            <p:cNvGrpSpPr/>
            <p:nvPr/>
          </p:nvGrpSpPr>
          <p:grpSpPr>
            <a:xfrm>
              <a:off x="2182139" y="3129901"/>
              <a:ext cx="468398" cy="574838"/>
              <a:chOff x="1682689" y="2995608"/>
              <a:chExt cx="468398" cy="574838"/>
            </a:xfrm>
          </p:grpSpPr>
          <p:sp>
            <p:nvSpPr>
              <p:cNvPr id="106" name="Rectangle 105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1792404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1682689" y="3324225"/>
                <a:ext cx="4683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2 SA</a:t>
                </a:r>
              </a:p>
            </p:txBody>
          </p:sp>
        </p:grpSp>
        <p:sp>
          <p:nvSpPr>
            <p:cNvPr id="104" name="Freeform 103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77" name="Group 47"/>
          <p:cNvGrpSpPr/>
          <p:nvPr/>
        </p:nvGrpSpPr>
        <p:grpSpPr>
          <a:xfrm>
            <a:off x="7530291" y="2563565"/>
            <a:ext cx="468398" cy="574838"/>
            <a:chOff x="2182139" y="3129901"/>
            <a:chExt cx="468398" cy="574838"/>
          </a:xfrm>
        </p:grpSpPr>
        <p:grpSp>
          <p:nvGrpSpPr>
            <p:cNvPr id="78" name="Group 31"/>
            <p:cNvGrpSpPr/>
            <p:nvPr/>
          </p:nvGrpSpPr>
          <p:grpSpPr>
            <a:xfrm>
              <a:off x="2182139" y="3129901"/>
              <a:ext cx="468398" cy="574838"/>
              <a:chOff x="1682689" y="2995608"/>
              <a:chExt cx="468398" cy="574838"/>
            </a:xfrm>
          </p:grpSpPr>
          <p:sp>
            <p:nvSpPr>
              <p:cNvPr id="113" name="Rectangle 112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1792404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1682689" y="3324225"/>
                <a:ext cx="4683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2 SA</a:t>
                </a:r>
              </a:p>
            </p:txBody>
          </p:sp>
        </p:grpSp>
        <p:sp>
          <p:nvSpPr>
            <p:cNvPr id="111" name="Freeform 110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79" name="Group 47"/>
          <p:cNvGrpSpPr/>
          <p:nvPr/>
        </p:nvGrpSpPr>
        <p:grpSpPr>
          <a:xfrm>
            <a:off x="4641137" y="3480113"/>
            <a:ext cx="708848" cy="581277"/>
            <a:chOff x="2079115" y="3129901"/>
            <a:chExt cx="708848" cy="581277"/>
          </a:xfrm>
        </p:grpSpPr>
        <p:grpSp>
          <p:nvGrpSpPr>
            <p:cNvPr id="80" name="Group 31"/>
            <p:cNvGrpSpPr/>
            <p:nvPr/>
          </p:nvGrpSpPr>
          <p:grpSpPr>
            <a:xfrm>
              <a:off x="2079115" y="3129901"/>
              <a:ext cx="708848" cy="581277"/>
              <a:chOff x="1579665" y="2995608"/>
              <a:chExt cx="708848" cy="581277"/>
            </a:xfrm>
          </p:grpSpPr>
          <p:sp>
            <p:nvSpPr>
              <p:cNvPr id="120" name="Rectangle 119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1792404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1579665" y="3330664"/>
                <a:ext cx="70884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201 GDS</a:t>
                </a:r>
              </a:p>
            </p:txBody>
          </p:sp>
        </p:grpSp>
        <p:sp>
          <p:nvSpPr>
            <p:cNvPr id="118" name="Freeform 117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19" name="Freeform 118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85" name="Group 122"/>
          <p:cNvGrpSpPr/>
          <p:nvPr/>
        </p:nvGrpSpPr>
        <p:grpSpPr>
          <a:xfrm>
            <a:off x="1483217" y="652380"/>
            <a:ext cx="583814" cy="587716"/>
            <a:chOff x="4028659" y="2712081"/>
            <a:chExt cx="583814" cy="587716"/>
          </a:xfrm>
        </p:grpSpPr>
        <p:grpSp>
          <p:nvGrpSpPr>
            <p:cNvPr id="90" name="Group 40"/>
            <p:cNvGrpSpPr/>
            <p:nvPr/>
          </p:nvGrpSpPr>
          <p:grpSpPr>
            <a:xfrm>
              <a:off x="4028659" y="2712081"/>
              <a:ext cx="583814" cy="587716"/>
              <a:chOff x="2145328" y="3129901"/>
              <a:chExt cx="583814" cy="587716"/>
            </a:xfrm>
          </p:grpSpPr>
          <p:grpSp>
            <p:nvGrpSpPr>
              <p:cNvPr id="95" name="Group 31"/>
              <p:cNvGrpSpPr/>
              <p:nvPr/>
            </p:nvGrpSpPr>
            <p:grpSpPr>
              <a:xfrm>
                <a:off x="2145328" y="3129901"/>
                <a:ext cx="583814" cy="587716"/>
                <a:chOff x="1645878" y="2995608"/>
                <a:chExt cx="583814" cy="587716"/>
              </a:xfrm>
            </p:grpSpPr>
            <p:sp>
              <p:nvSpPr>
                <p:cNvPr id="129" name="Rectangle 128"/>
                <p:cNvSpPr/>
                <p:nvPr/>
              </p:nvSpPr>
              <p:spPr bwMode="auto">
                <a:xfrm>
                  <a:off x="1774371" y="3200400"/>
                  <a:ext cx="304800" cy="185057"/>
                </a:xfrm>
                <a:prstGeom prst="rect">
                  <a:avLst/>
                </a:prstGeom>
                <a:solidFill>
                  <a:schemeClr val="tx1"/>
                </a:solidFill>
                <a:ln w="19050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130" name="TextBox 129"/>
                <p:cNvSpPr txBox="1"/>
                <p:nvPr/>
              </p:nvSpPr>
              <p:spPr>
                <a:xfrm>
                  <a:off x="1754377" y="2995608"/>
                  <a:ext cx="35458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latin typeface="Arial" pitchFamily="34" charset="0"/>
                      <a:cs typeface="Arial" pitchFamily="34" charset="0"/>
                    </a:rPr>
                    <a:t>xx</a:t>
                  </a:r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1645878" y="3337103"/>
                  <a:ext cx="58381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Trento</a:t>
                  </a:r>
                </a:p>
              </p:txBody>
            </p:sp>
          </p:grpSp>
          <p:sp>
            <p:nvSpPr>
              <p:cNvPr id="127" name="Freeform 126"/>
              <p:cNvSpPr/>
              <p:nvPr/>
            </p:nvSpPr>
            <p:spPr bwMode="auto">
              <a:xfrm>
                <a:off x="2275438" y="3337711"/>
                <a:ext cx="301782" cy="178051"/>
              </a:xfrm>
              <a:custGeom>
                <a:avLst/>
                <a:gdLst>
                  <a:gd name="connsiteX0" fmla="*/ 0 w 301782"/>
                  <a:gd name="connsiteY0" fmla="*/ 178051 h 178051"/>
                  <a:gd name="connsiteX1" fmla="*/ 301782 w 301782"/>
                  <a:gd name="connsiteY1" fmla="*/ 0 h 178051"/>
                  <a:gd name="connsiteX2" fmla="*/ 301782 w 301782"/>
                  <a:gd name="connsiteY2" fmla="*/ 0 h 17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782" h="178051">
                    <a:moveTo>
                      <a:pt x="0" y="178051"/>
                    </a:moveTo>
                    <a:lnTo>
                      <a:pt x="301782" y="0"/>
                    </a:lnTo>
                    <a:lnTo>
                      <a:pt x="301782" y="0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28" name="Freeform 127"/>
              <p:cNvSpPr/>
              <p:nvPr/>
            </p:nvSpPr>
            <p:spPr bwMode="auto">
              <a:xfrm>
                <a:off x="2272420" y="3337711"/>
                <a:ext cx="298764" cy="175034"/>
              </a:xfrm>
              <a:custGeom>
                <a:avLst/>
                <a:gdLst>
                  <a:gd name="connsiteX0" fmla="*/ 0 w 298764"/>
                  <a:gd name="connsiteY0" fmla="*/ 0 h 175034"/>
                  <a:gd name="connsiteX1" fmla="*/ 298764 w 298764"/>
                  <a:gd name="connsiteY1" fmla="*/ 175034 h 175034"/>
                  <a:gd name="connsiteX2" fmla="*/ 298764 w 298764"/>
                  <a:gd name="connsiteY2" fmla="*/ 175034 h 1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764" h="175034">
                    <a:moveTo>
                      <a:pt x="0" y="0"/>
                    </a:moveTo>
                    <a:lnTo>
                      <a:pt x="298764" y="175034"/>
                    </a:lnTo>
                    <a:lnTo>
                      <a:pt x="298764" y="175034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125" name="Rounded Rectangle 124"/>
            <p:cNvSpPr/>
            <p:nvPr/>
          </p:nvSpPr>
          <p:spPr bwMode="auto">
            <a:xfrm>
              <a:off x="4208718" y="2961196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96" name="Group 40"/>
          <p:cNvGrpSpPr/>
          <p:nvPr/>
        </p:nvGrpSpPr>
        <p:grpSpPr>
          <a:xfrm>
            <a:off x="1265101" y="1195694"/>
            <a:ext cx="697627" cy="587716"/>
            <a:chOff x="2094343" y="3129901"/>
            <a:chExt cx="697627" cy="587716"/>
          </a:xfrm>
        </p:grpSpPr>
        <p:grpSp>
          <p:nvGrpSpPr>
            <p:cNvPr id="102" name="Group 31"/>
            <p:cNvGrpSpPr/>
            <p:nvPr/>
          </p:nvGrpSpPr>
          <p:grpSpPr>
            <a:xfrm>
              <a:off x="2094343" y="3129901"/>
              <a:ext cx="697627" cy="587716"/>
              <a:chOff x="1594893" y="2995608"/>
              <a:chExt cx="697627" cy="587716"/>
            </a:xfrm>
          </p:grpSpPr>
          <p:sp>
            <p:nvSpPr>
              <p:cNvPr id="138" name="Rectangle 137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chemeClr val="tx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1754377" y="2995608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xx</a:t>
                </a: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1594893" y="3337103"/>
                <a:ext cx="6976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Bologna</a:t>
                </a:r>
              </a:p>
            </p:txBody>
          </p:sp>
        </p:grpSp>
        <p:sp>
          <p:nvSpPr>
            <p:cNvPr id="136" name="Freeform 135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03" name="Group 40"/>
          <p:cNvGrpSpPr/>
          <p:nvPr/>
        </p:nvGrpSpPr>
        <p:grpSpPr>
          <a:xfrm>
            <a:off x="1125164" y="1953161"/>
            <a:ext cx="644728" cy="587716"/>
            <a:chOff x="2094343" y="3129901"/>
            <a:chExt cx="644728" cy="587716"/>
          </a:xfrm>
        </p:grpSpPr>
        <p:grpSp>
          <p:nvGrpSpPr>
            <p:cNvPr id="109" name="Group 31"/>
            <p:cNvGrpSpPr/>
            <p:nvPr/>
          </p:nvGrpSpPr>
          <p:grpSpPr>
            <a:xfrm>
              <a:off x="2094343" y="3129901"/>
              <a:ext cx="644728" cy="587716"/>
              <a:chOff x="1594893" y="2995608"/>
              <a:chExt cx="644728" cy="587716"/>
            </a:xfrm>
          </p:grpSpPr>
          <p:sp>
            <p:nvSpPr>
              <p:cNvPr id="145" name="Rectangle 144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chemeClr val="tx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1754377" y="2995608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xx</a:t>
                </a: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1594893" y="3337103"/>
                <a:ext cx="64472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Brescia</a:t>
                </a:r>
              </a:p>
            </p:txBody>
          </p:sp>
        </p:grpSp>
        <p:sp>
          <p:nvSpPr>
            <p:cNvPr id="143" name="Freeform 142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10" name="Group 40"/>
          <p:cNvGrpSpPr/>
          <p:nvPr/>
        </p:nvGrpSpPr>
        <p:grpSpPr>
          <a:xfrm>
            <a:off x="1566497" y="2622247"/>
            <a:ext cx="516488" cy="587716"/>
            <a:chOff x="2158924" y="3129901"/>
            <a:chExt cx="516488" cy="587716"/>
          </a:xfrm>
        </p:grpSpPr>
        <p:grpSp>
          <p:nvGrpSpPr>
            <p:cNvPr id="116" name="Group 31"/>
            <p:cNvGrpSpPr/>
            <p:nvPr/>
          </p:nvGrpSpPr>
          <p:grpSpPr>
            <a:xfrm>
              <a:off x="2158924" y="3129901"/>
              <a:ext cx="516488" cy="587716"/>
              <a:chOff x="1659474" y="2995608"/>
              <a:chExt cx="516488" cy="587716"/>
            </a:xfrm>
          </p:grpSpPr>
          <p:sp>
            <p:nvSpPr>
              <p:cNvPr id="152" name="Rectangle 151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chemeClr val="tx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1754377" y="2995608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xx</a:t>
                </a: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1659474" y="3337103"/>
                <a:ext cx="51648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Pavia</a:t>
                </a:r>
              </a:p>
            </p:txBody>
          </p:sp>
        </p:grpSp>
        <p:sp>
          <p:nvSpPr>
            <p:cNvPr id="150" name="Freeform 149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17" name="Group 40"/>
          <p:cNvGrpSpPr/>
          <p:nvPr/>
        </p:nvGrpSpPr>
        <p:grpSpPr>
          <a:xfrm>
            <a:off x="2086022" y="3026193"/>
            <a:ext cx="654346" cy="587716"/>
            <a:chOff x="2094343" y="3129901"/>
            <a:chExt cx="654346" cy="587716"/>
          </a:xfrm>
        </p:grpSpPr>
        <p:grpSp>
          <p:nvGrpSpPr>
            <p:cNvPr id="123" name="Group 31"/>
            <p:cNvGrpSpPr/>
            <p:nvPr/>
          </p:nvGrpSpPr>
          <p:grpSpPr>
            <a:xfrm>
              <a:off x="2094343" y="3129901"/>
              <a:ext cx="654346" cy="587716"/>
              <a:chOff x="1594893" y="2995608"/>
              <a:chExt cx="654346" cy="587716"/>
            </a:xfrm>
          </p:grpSpPr>
          <p:sp>
            <p:nvSpPr>
              <p:cNvPr id="159" name="Rectangle 158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chemeClr val="tx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1754377" y="2995608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xx</a:t>
                </a: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1594893" y="3337103"/>
                <a:ext cx="65434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err="1" smtClean="0">
                    <a:latin typeface="Arial" pitchFamily="34" charset="0"/>
                    <a:cs typeface="Arial" pitchFamily="34" charset="0"/>
                  </a:rPr>
                  <a:t>Folgore</a:t>
                </a:r>
                <a:endParaRPr lang="en-US" sz="10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7" name="Freeform 156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230" name="Flowchart: Process 229"/>
          <p:cNvSpPr/>
          <p:nvPr/>
        </p:nvSpPr>
        <p:spPr bwMode="auto">
          <a:xfrm>
            <a:off x="0" y="3636289"/>
            <a:ext cx="674914" cy="1915886"/>
          </a:xfrm>
          <a:prstGeom prst="flowChartProcess">
            <a:avLst/>
          </a:prstGeom>
          <a:solidFill>
            <a:srgbClr val="99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pSp>
        <p:nvGrpSpPr>
          <p:cNvPr id="124" name="Group 61"/>
          <p:cNvGrpSpPr/>
          <p:nvPr/>
        </p:nvGrpSpPr>
        <p:grpSpPr>
          <a:xfrm>
            <a:off x="4692522" y="5393446"/>
            <a:ext cx="325730" cy="554132"/>
            <a:chOff x="1759563" y="3016314"/>
            <a:chExt cx="325730" cy="554132"/>
          </a:xfrm>
        </p:grpSpPr>
        <p:sp>
          <p:nvSpPr>
            <p:cNvPr id="287" name="Rectangle 286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88" name="Rounded Rectangle 287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89" name="TextBox 288"/>
            <p:cNvSpPr txBox="1"/>
            <p:nvPr/>
          </p:nvSpPr>
          <p:spPr>
            <a:xfrm>
              <a:off x="1782196" y="3016314"/>
              <a:ext cx="2904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III</a:t>
              </a:r>
            </a:p>
          </p:txBody>
        </p:sp>
        <p:sp>
          <p:nvSpPr>
            <p:cNvPr id="290" name="TextBox 289"/>
            <p:cNvSpPr txBox="1"/>
            <p:nvPr/>
          </p:nvSpPr>
          <p:spPr>
            <a:xfrm>
              <a:off x="1759563" y="3324225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21</a:t>
              </a:r>
            </a:p>
          </p:txBody>
        </p:sp>
      </p:grpSp>
      <p:grpSp>
        <p:nvGrpSpPr>
          <p:cNvPr id="126" name="Group 61"/>
          <p:cNvGrpSpPr/>
          <p:nvPr/>
        </p:nvGrpSpPr>
        <p:grpSpPr>
          <a:xfrm>
            <a:off x="4450952" y="5171780"/>
            <a:ext cx="325730" cy="554132"/>
            <a:chOff x="1759563" y="3016314"/>
            <a:chExt cx="325730" cy="554132"/>
          </a:xfrm>
        </p:grpSpPr>
        <p:sp>
          <p:nvSpPr>
            <p:cNvPr id="292" name="Rectangle 291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93" name="Rounded Rectangle 292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94" name="TextBox 293"/>
            <p:cNvSpPr txBox="1"/>
            <p:nvPr/>
          </p:nvSpPr>
          <p:spPr>
            <a:xfrm>
              <a:off x="1785647" y="3016314"/>
              <a:ext cx="2904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III</a:t>
              </a:r>
            </a:p>
          </p:txBody>
        </p:sp>
        <p:sp>
          <p:nvSpPr>
            <p:cNvPr id="295" name="TextBox 294"/>
            <p:cNvSpPr txBox="1"/>
            <p:nvPr/>
          </p:nvSpPr>
          <p:spPr>
            <a:xfrm>
              <a:off x="1759563" y="3324225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</p:grpSp>
      <p:grpSp>
        <p:nvGrpSpPr>
          <p:cNvPr id="132" name="Group 201"/>
          <p:cNvGrpSpPr/>
          <p:nvPr/>
        </p:nvGrpSpPr>
        <p:grpSpPr>
          <a:xfrm>
            <a:off x="4180953" y="5429834"/>
            <a:ext cx="325917" cy="567012"/>
            <a:chOff x="4465725" y="3066642"/>
            <a:chExt cx="325917" cy="567012"/>
          </a:xfrm>
        </p:grpSpPr>
        <p:grpSp>
          <p:nvGrpSpPr>
            <p:cNvPr id="133" name="Group 40"/>
            <p:cNvGrpSpPr/>
            <p:nvPr/>
          </p:nvGrpSpPr>
          <p:grpSpPr>
            <a:xfrm>
              <a:off x="4465725" y="3066642"/>
              <a:ext cx="325917" cy="567012"/>
              <a:chOff x="2259211" y="3150605"/>
              <a:chExt cx="325917" cy="567012"/>
            </a:xfrm>
          </p:grpSpPr>
          <p:grpSp>
            <p:nvGrpSpPr>
              <p:cNvPr id="134" name="Group 31"/>
              <p:cNvGrpSpPr/>
              <p:nvPr/>
            </p:nvGrpSpPr>
            <p:grpSpPr>
              <a:xfrm>
                <a:off x="2259211" y="3150605"/>
                <a:ext cx="325917" cy="567012"/>
                <a:chOff x="1759761" y="3016312"/>
                <a:chExt cx="325917" cy="567012"/>
              </a:xfrm>
            </p:grpSpPr>
            <p:sp>
              <p:nvSpPr>
                <p:cNvPr id="302" name="Rectangle 301"/>
                <p:cNvSpPr/>
                <p:nvPr/>
              </p:nvSpPr>
              <p:spPr bwMode="auto">
                <a:xfrm>
                  <a:off x="1774371" y="3200400"/>
                  <a:ext cx="304800" cy="18505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303" name="TextBox 302"/>
                <p:cNvSpPr txBox="1"/>
                <p:nvPr/>
              </p:nvSpPr>
              <p:spPr>
                <a:xfrm>
                  <a:off x="1795214" y="3016312"/>
                  <a:ext cx="29046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III</a:t>
                  </a:r>
                </a:p>
              </p:txBody>
            </p:sp>
            <p:sp>
              <p:nvSpPr>
                <p:cNvPr id="304" name="TextBox 303"/>
                <p:cNvSpPr txBox="1"/>
                <p:nvPr/>
              </p:nvSpPr>
              <p:spPr>
                <a:xfrm>
                  <a:off x="1759761" y="3337103"/>
                  <a:ext cx="32573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15</a:t>
                  </a:r>
                </a:p>
              </p:txBody>
            </p:sp>
          </p:grpSp>
          <p:sp>
            <p:nvSpPr>
              <p:cNvPr id="300" name="Freeform 299"/>
              <p:cNvSpPr/>
              <p:nvPr/>
            </p:nvSpPr>
            <p:spPr bwMode="auto">
              <a:xfrm>
                <a:off x="2275438" y="3337711"/>
                <a:ext cx="301782" cy="178051"/>
              </a:xfrm>
              <a:custGeom>
                <a:avLst/>
                <a:gdLst>
                  <a:gd name="connsiteX0" fmla="*/ 0 w 301782"/>
                  <a:gd name="connsiteY0" fmla="*/ 178051 h 178051"/>
                  <a:gd name="connsiteX1" fmla="*/ 301782 w 301782"/>
                  <a:gd name="connsiteY1" fmla="*/ 0 h 178051"/>
                  <a:gd name="connsiteX2" fmla="*/ 301782 w 301782"/>
                  <a:gd name="connsiteY2" fmla="*/ 0 h 17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782" h="178051">
                    <a:moveTo>
                      <a:pt x="0" y="178051"/>
                    </a:moveTo>
                    <a:lnTo>
                      <a:pt x="301782" y="0"/>
                    </a:lnTo>
                    <a:lnTo>
                      <a:pt x="301782" y="0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01" name="Freeform 300"/>
              <p:cNvSpPr/>
              <p:nvPr/>
            </p:nvSpPr>
            <p:spPr bwMode="auto">
              <a:xfrm>
                <a:off x="2272420" y="3337711"/>
                <a:ext cx="298764" cy="175034"/>
              </a:xfrm>
              <a:custGeom>
                <a:avLst/>
                <a:gdLst>
                  <a:gd name="connsiteX0" fmla="*/ 0 w 298764"/>
                  <a:gd name="connsiteY0" fmla="*/ 0 h 175034"/>
                  <a:gd name="connsiteX1" fmla="*/ 298764 w 298764"/>
                  <a:gd name="connsiteY1" fmla="*/ 175034 h 175034"/>
                  <a:gd name="connsiteX2" fmla="*/ 298764 w 298764"/>
                  <a:gd name="connsiteY2" fmla="*/ 175034 h 1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764" h="175034">
                    <a:moveTo>
                      <a:pt x="0" y="0"/>
                    </a:moveTo>
                    <a:lnTo>
                      <a:pt x="298764" y="175034"/>
                    </a:lnTo>
                    <a:lnTo>
                      <a:pt x="298764" y="175034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298" name="Rounded Rectangle 297"/>
            <p:cNvSpPr/>
            <p:nvPr/>
          </p:nvSpPr>
          <p:spPr bwMode="auto">
            <a:xfrm>
              <a:off x="4532007" y="3294841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35" name="Group 199"/>
          <p:cNvGrpSpPr/>
          <p:nvPr/>
        </p:nvGrpSpPr>
        <p:grpSpPr>
          <a:xfrm>
            <a:off x="4552624" y="5756219"/>
            <a:ext cx="354584" cy="574838"/>
            <a:chOff x="716899" y="4846590"/>
            <a:chExt cx="354584" cy="574838"/>
          </a:xfrm>
        </p:grpSpPr>
        <p:grpSp>
          <p:nvGrpSpPr>
            <p:cNvPr id="141" name="Group 40"/>
            <p:cNvGrpSpPr/>
            <p:nvPr/>
          </p:nvGrpSpPr>
          <p:grpSpPr>
            <a:xfrm>
              <a:off x="716899" y="4846590"/>
              <a:ext cx="354584" cy="574838"/>
              <a:chOff x="2250428" y="3129901"/>
              <a:chExt cx="354584" cy="574838"/>
            </a:xfrm>
          </p:grpSpPr>
          <p:grpSp>
            <p:nvGrpSpPr>
              <p:cNvPr id="142" name="Group 31"/>
              <p:cNvGrpSpPr/>
              <p:nvPr/>
            </p:nvGrpSpPr>
            <p:grpSpPr>
              <a:xfrm>
                <a:off x="2250428" y="3129901"/>
                <a:ext cx="354584" cy="574838"/>
                <a:chOff x="1750978" y="2995608"/>
                <a:chExt cx="354584" cy="574838"/>
              </a:xfrm>
            </p:grpSpPr>
            <p:sp>
              <p:nvSpPr>
                <p:cNvPr id="312" name="Rectangle 311"/>
                <p:cNvSpPr/>
                <p:nvPr/>
              </p:nvSpPr>
              <p:spPr bwMode="auto">
                <a:xfrm>
                  <a:off x="1774371" y="3200400"/>
                  <a:ext cx="304800" cy="18505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313" name="TextBox 312"/>
                <p:cNvSpPr txBox="1"/>
                <p:nvPr/>
              </p:nvSpPr>
              <p:spPr>
                <a:xfrm>
                  <a:off x="1750978" y="2995608"/>
                  <a:ext cx="35458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latin typeface="Arial" pitchFamily="34" charset="0"/>
                      <a:cs typeface="Arial" pitchFamily="34" charset="0"/>
                    </a:rPr>
                    <a:t>xx</a:t>
                  </a:r>
                </a:p>
              </p:txBody>
            </p:sp>
            <p:sp>
              <p:nvSpPr>
                <p:cNvPr id="314" name="TextBox 313"/>
                <p:cNvSpPr txBox="1"/>
                <p:nvPr/>
              </p:nvSpPr>
              <p:spPr>
                <a:xfrm>
                  <a:off x="1764523" y="3324225"/>
                  <a:ext cx="32573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90</a:t>
                  </a:r>
                </a:p>
              </p:txBody>
            </p:sp>
          </p:grpSp>
          <p:sp>
            <p:nvSpPr>
              <p:cNvPr id="310" name="Freeform 309"/>
              <p:cNvSpPr/>
              <p:nvPr/>
            </p:nvSpPr>
            <p:spPr bwMode="auto">
              <a:xfrm>
                <a:off x="2275438" y="3337711"/>
                <a:ext cx="301782" cy="178051"/>
              </a:xfrm>
              <a:custGeom>
                <a:avLst/>
                <a:gdLst>
                  <a:gd name="connsiteX0" fmla="*/ 0 w 301782"/>
                  <a:gd name="connsiteY0" fmla="*/ 178051 h 178051"/>
                  <a:gd name="connsiteX1" fmla="*/ 301782 w 301782"/>
                  <a:gd name="connsiteY1" fmla="*/ 0 h 178051"/>
                  <a:gd name="connsiteX2" fmla="*/ 301782 w 301782"/>
                  <a:gd name="connsiteY2" fmla="*/ 0 h 17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782" h="178051">
                    <a:moveTo>
                      <a:pt x="0" y="178051"/>
                    </a:moveTo>
                    <a:lnTo>
                      <a:pt x="301782" y="0"/>
                    </a:lnTo>
                    <a:lnTo>
                      <a:pt x="301782" y="0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11" name="Freeform 310"/>
              <p:cNvSpPr/>
              <p:nvPr/>
            </p:nvSpPr>
            <p:spPr bwMode="auto">
              <a:xfrm>
                <a:off x="2272420" y="3337711"/>
                <a:ext cx="298764" cy="175034"/>
              </a:xfrm>
              <a:custGeom>
                <a:avLst/>
                <a:gdLst>
                  <a:gd name="connsiteX0" fmla="*/ 0 w 298764"/>
                  <a:gd name="connsiteY0" fmla="*/ 0 h 175034"/>
                  <a:gd name="connsiteX1" fmla="*/ 298764 w 298764"/>
                  <a:gd name="connsiteY1" fmla="*/ 175034 h 175034"/>
                  <a:gd name="connsiteX2" fmla="*/ 298764 w 298764"/>
                  <a:gd name="connsiteY2" fmla="*/ 175034 h 1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764" h="175034">
                    <a:moveTo>
                      <a:pt x="0" y="0"/>
                    </a:moveTo>
                    <a:lnTo>
                      <a:pt x="298764" y="175034"/>
                    </a:lnTo>
                    <a:lnTo>
                      <a:pt x="298764" y="175034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307" name="Oval 306"/>
            <p:cNvSpPr/>
            <p:nvPr/>
          </p:nvSpPr>
          <p:spPr bwMode="auto">
            <a:xfrm>
              <a:off x="741037" y="5245053"/>
              <a:ext cx="57788" cy="5778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08" name="Oval 307"/>
            <p:cNvSpPr/>
            <p:nvPr/>
          </p:nvSpPr>
          <p:spPr bwMode="auto">
            <a:xfrm>
              <a:off x="985218" y="5244487"/>
              <a:ext cx="57788" cy="5778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48" name="Group 210"/>
          <p:cNvGrpSpPr/>
          <p:nvPr/>
        </p:nvGrpSpPr>
        <p:grpSpPr>
          <a:xfrm>
            <a:off x="4237676" y="5977429"/>
            <a:ext cx="325917" cy="567012"/>
            <a:chOff x="4465725" y="3066642"/>
            <a:chExt cx="325917" cy="567012"/>
          </a:xfrm>
        </p:grpSpPr>
        <p:grpSp>
          <p:nvGrpSpPr>
            <p:cNvPr id="149" name="Group 40"/>
            <p:cNvGrpSpPr/>
            <p:nvPr/>
          </p:nvGrpSpPr>
          <p:grpSpPr>
            <a:xfrm>
              <a:off x="4465725" y="3066642"/>
              <a:ext cx="325917" cy="567012"/>
              <a:chOff x="2259211" y="3150605"/>
              <a:chExt cx="325917" cy="567012"/>
            </a:xfrm>
          </p:grpSpPr>
          <p:grpSp>
            <p:nvGrpSpPr>
              <p:cNvPr id="155" name="Group 31"/>
              <p:cNvGrpSpPr/>
              <p:nvPr/>
            </p:nvGrpSpPr>
            <p:grpSpPr>
              <a:xfrm>
                <a:off x="2259211" y="3150605"/>
                <a:ext cx="325917" cy="567012"/>
                <a:chOff x="1759761" y="3016312"/>
                <a:chExt cx="325917" cy="567012"/>
              </a:xfrm>
            </p:grpSpPr>
            <p:sp>
              <p:nvSpPr>
                <p:cNvPr id="321" name="Rectangle 320"/>
                <p:cNvSpPr/>
                <p:nvPr/>
              </p:nvSpPr>
              <p:spPr bwMode="auto">
                <a:xfrm>
                  <a:off x="1774371" y="3200400"/>
                  <a:ext cx="304800" cy="18505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322" name="TextBox 321"/>
                <p:cNvSpPr txBox="1"/>
                <p:nvPr/>
              </p:nvSpPr>
              <p:spPr>
                <a:xfrm>
                  <a:off x="1795214" y="3016312"/>
                  <a:ext cx="29046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III</a:t>
                  </a:r>
                </a:p>
              </p:txBody>
            </p:sp>
            <p:sp>
              <p:nvSpPr>
                <p:cNvPr id="323" name="TextBox 322"/>
                <p:cNvSpPr txBox="1"/>
                <p:nvPr/>
              </p:nvSpPr>
              <p:spPr>
                <a:xfrm>
                  <a:off x="1759761" y="3337103"/>
                  <a:ext cx="32573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21</a:t>
                  </a:r>
                </a:p>
              </p:txBody>
            </p:sp>
          </p:grpSp>
          <p:sp>
            <p:nvSpPr>
              <p:cNvPr id="319" name="Freeform 318"/>
              <p:cNvSpPr/>
              <p:nvPr/>
            </p:nvSpPr>
            <p:spPr bwMode="auto">
              <a:xfrm>
                <a:off x="2275438" y="3337711"/>
                <a:ext cx="301782" cy="178051"/>
              </a:xfrm>
              <a:custGeom>
                <a:avLst/>
                <a:gdLst>
                  <a:gd name="connsiteX0" fmla="*/ 0 w 301782"/>
                  <a:gd name="connsiteY0" fmla="*/ 178051 h 178051"/>
                  <a:gd name="connsiteX1" fmla="*/ 301782 w 301782"/>
                  <a:gd name="connsiteY1" fmla="*/ 0 h 178051"/>
                  <a:gd name="connsiteX2" fmla="*/ 301782 w 301782"/>
                  <a:gd name="connsiteY2" fmla="*/ 0 h 17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782" h="178051">
                    <a:moveTo>
                      <a:pt x="0" y="178051"/>
                    </a:moveTo>
                    <a:lnTo>
                      <a:pt x="301782" y="0"/>
                    </a:lnTo>
                    <a:lnTo>
                      <a:pt x="301782" y="0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20" name="Freeform 319"/>
              <p:cNvSpPr/>
              <p:nvPr/>
            </p:nvSpPr>
            <p:spPr bwMode="auto">
              <a:xfrm>
                <a:off x="2272420" y="3337711"/>
                <a:ext cx="298764" cy="175034"/>
              </a:xfrm>
              <a:custGeom>
                <a:avLst/>
                <a:gdLst>
                  <a:gd name="connsiteX0" fmla="*/ 0 w 298764"/>
                  <a:gd name="connsiteY0" fmla="*/ 0 h 175034"/>
                  <a:gd name="connsiteX1" fmla="*/ 298764 w 298764"/>
                  <a:gd name="connsiteY1" fmla="*/ 175034 h 175034"/>
                  <a:gd name="connsiteX2" fmla="*/ 298764 w 298764"/>
                  <a:gd name="connsiteY2" fmla="*/ 175034 h 1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764" h="175034">
                    <a:moveTo>
                      <a:pt x="0" y="0"/>
                    </a:moveTo>
                    <a:lnTo>
                      <a:pt x="298764" y="175034"/>
                    </a:lnTo>
                    <a:lnTo>
                      <a:pt x="298764" y="175034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317" name="Rounded Rectangle 316"/>
            <p:cNvSpPr/>
            <p:nvPr/>
          </p:nvSpPr>
          <p:spPr bwMode="auto">
            <a:xfrm>
              <a:off x="4532007" y="3294841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56" name="Group 61"/>
          <p:cNvGrpSpPr/>
          <p:nvPr/>
        </p:nvGrpSpPr>
        <p:grpSpPr>
          <a:xfrm>
            <a:off x="3702309" y="6092010"/>
            <a:ext cx="546945" cy="578237"/>
            <a:chOff x="1646412" y="2995608"/>
            <a:chExt cx="546945" cy="578237"/>
          </a:xfrm>
        </p:grpSpPr>
        <p:sp>
          <p:nvSpPr>
            <p:cNvPr id="325" name="Rectangle 324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chemeClr val="tx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26" name="Rounded Rectangle 325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27" name="TextBox 326"/>
            <p:cNvSpPr txBox="1"/>
            <p:nvPr/>
          </p:nvSpPr>
          <p:spPr>
            <a:xfrm>
              <a:off x="1747738" y="299560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xx</a:t>
              </a:r>
            </a:p>
          </p:txBody>
        </p:sp>
        <p:sp>
          <p:nvSpPr>
            <p:cNvPr id="328" name="TextBox 327"/>
            <p:cNvSpPr txBox="1"/>
            <p:nvPr/>
          </p:nvSpPr>
          <p:spPr>
            <a:xfrm>
              <a:off x="1646412" y="3327624"/>
              <a:ext cx="5469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err="1" smtClean="0">
                  <a:latin typeface="Arial" pitchFamily="34" charset="0"/>
                  <a:cs typeface="Arial" pitchFamily="34" charset="0"/>
                </a:rPr>
                <a:t>Ariete</a:t>
              </a:r>
              <a:endParaRPr lang="en-US" sz="10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2" name="Group 171"/>
          <p:cNvGrpSpPr/>
          <p:nvPr/>
        </p:nvGrpSpPr>
        <p:grpSpPr>
          <a:xfrm>
            <a:off x="2990444" y="5735307"/>
            <a:ext cx="603050" cy="587716"/>
            <a:chOff x="4028659" y="2712081"/>
            <a:chExt cx="603050" cy="587716"/>
          </a:xfrm>
        </p:grpSpPr>
        <p:grpSp>
          <p:nvGrpSpPr>
            <p:cNvPr id="163" name="Group 40"/>
            <p:cNvGrpSpPr/>
            <p:nvPr/>
          </p:nvGrpSpPr>
          <p:grpSpPr>
            <a:xfrm>
              <a:off x="4028659" y="2712081"/>
              <a:ext cx="603050" cy="587716"/>
              <a:chOff x="2145328" y="3129901"/>
              <a:chExt cx="603050" cy="587716"/>
            </a:xfrm>
          </p:grpSpPr>
          <p:grpSp>
            <p:nvGrpSpPr>
              <p:cNvPr id="164" name="Group 31"/>
              <p:cNvGrpSpPr/>
              <p:nvPr/>
            </p:nvGrpSpPr>
            <p:grpSpPr>
              <a:xfrm>
                <a:off x="2145328" y="3129901"/>
                <a:ext cx="603050" cy="587716"/>
                <a:chOff x="1645878" y="2995608"/>
                <a:chExt cx="603050" cy="587716"/>
              </a:xfrm>
            </p:grpSpPr>
            <p:sp>
              <p:nvSpPr>
                <p:cNvPr id="335" name="Rectangle 334"/>
                <p:cNvSpPr/>
                <p:nvPr/>
              </p:nvSpPr>
              <p:spPr bwMode="auto">
                <a:xfrm>
                  <a:off x="1774371" y="3200400"/>
                  <a:ext cx="304800" cy="185057"/>
                </a:xfrm>
                <a:prstGeom prst="rect">
                  <a:avLst/>
                </a:prstGeom>
                <a:solidFill>
                  <a:schemeClr val="tx1"/>
                </a:solidFill>
                <a:ln w="19050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336" name="TextBox 335"/>
                <p:cNvSpPr txBox="1"/>
                <p:nvPr/>
              </p:nvSpPr>
              <p:spPr>
                <a:xfrm>
                  <a:off x="1754377" y="2995608"/>
                  <a:ext cx="35458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latin typeface="Arial" pitchFamily="34" charset="0"/>
                      <a:cs typeface="Arial" pitchFamily="34" charset="0"/>
                    </a:rPr>
                    <a:t>xx</a:t>
                  </a:r>
                </a:p>
              </p:txBody>
            </p:sp>
            <p:sp>
              <p:nvSpPr>
                <p:cNvPr id="337" name="TextBox 336"/>
                <p:cNvSpPr txBox="1"/>
                <p:nvPr/>
              </p:nvSpPr>
              <p:spPr>
                <a:xfrm>
                  <a:off x="1645878" y="3337103"/>
                  <a:ext cx="60305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Trieste</a:t>
                  </a:r>
                </a:p>
              </p:txBody>
            </p:sp>
          </p:grpSp>
          <p:sp>
            <p:nvSpPr>
              <p:cNvPr id="333" name="Freeform 332"/>
              <p:cNvSpPr/>
              <p:nvPr/>
            </p:nvSpPr>
            <p:spPr bwMode="auto">
              <a:xfrm>
                <a:off x="2275438" y="3337711"/>
                <a:ext cx="301782" cy="178051"/>
              </a:xfrm>
              <a:custGeom>
                <a:avLst/>
                <a:gdLst>
                  <a:gd name="connsiteX0" fmla="*/ 0 w 301782"/>
                  <a:gd name="connsiteY0" fmla="*/ 178051 h 178051"/>
                  <a:gd name="connsiteX1" fmla="*/ 301782 w 301782"/>
                  <a:gd name="connsiteY1" fmla="*/ 0 h 178051"/>
                  <a:gd name="connsiteX2" fmla="*/ 301782 w 301782"/>
                  <a:gd name="connsiteY2" fmla="*/ 0 h 17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782" h="178051">
                    <a:moveTo>
                      <a:pt x="0" y="178051"/>
                    </a:moveTo>
                    <a:lnTo>
                      <a:pt x="301782" y="0"/>
                    </a:lnTo>
                    <a:lnTo>
                      <a:pt x="301782" y="0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34" name="Freeform 333"/>
              <p:cNvSpPr/>
              <p:nvPr/>
            </p:nvSpPr>
            <p:spPr bwMode="auto">
              <a:xfrm>
                <a:off x="2272420" y="3337711"/>
                <a:ext cx="298764" cy="175034"/>
              </a:xfrm>
              <a:custGeom>
                <a:avLst/>
                <a:gdLst>
                  <a:gd name="connsiteX0" fmla="*/ 0 w 298764"/>
                  <a:gd name="connsiteY0" fmla="*/ 0 h 175034"/>
                  <a:gd name="connsiteX1" fmla="*/ 298764 w 298764"/>
                  <a:gd name="connsiteY1" fmla="*/ 175034 h 175034"/>
                  <a:gd name="connsiteX2" fmla="*/ 298764 w 298764"/>
                  <a:gd name="connsiteY2" fmla="*/ 175034 h 1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764" h="175034">
                    <a:moveTo>
                      <a:pt x="0" y="0"/>
                    </a:moveTo>
                    <a:lnTo>
                      <a:pt x="298764" y="175034"/>
                    </a:lnTo>
                    <a:lnTo>
                      <a:pt x="298764" y="175034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331" name="Rounded Rectangle 330"/>
            <p:cNvSpPr/>
            <p:nvPr/>
          </p:nvSpPr>
          <p:spPr bwMode="auto">
            <a:xfrm>
              <a:off x="4208718" y="2961196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338" name="TextBox 337"/>
          <p:cNvSpPr txBox="1"/>
          <p:nvPr/>
        </p:nvSpPr>
        <p:spPr>
          <a:xfrm>
            <a:off x="5366657" y="195943"/>
            <a:ext cx="229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27 May – phase2</a:t>
            </a:r>
          </a:p>
        </p:txBody>
      </p:sp>
      <p:sp>
        <p:nvSpPr>
          <p:cNvPr id="339" name="Explosion 1 338"/>
          <p:cNvSpPr/>
          <p:nvPr/>
        </p:nvSpPr>
        <p:spPr bwMode="auto">
          <a:xfrm>
            <a:off x="4638880" y="5162721"/>
            <a:ext cx="472986" cy="549749"/>
          </a:xfrm>
          <a:prstGeom prst="irregularSeal1">
            <a:avLst/>
          </a:prstGeom>
          <a:solidFill>
            <a:srgbClr val="FF0000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40" name="Explosion 1 339"/>
          <p:cNvSpPr/>
          <p:nvPr/>
        </p:nvSpPr>
        <p:spPr bwMode="auto">
          <a:xfrm>
            <a:off x="4420162" y="4329060"/>
            <a:ext cx="384656" cy="428519"/>
          </a:xfrm>
          <a:prstGeom prst="irregularSeal1">
            <a:avLst/>
          </a:prstGeom>
          <a:solidFill>
            <a:srgbClr val="FFFF00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pSp>
        <p:nvGrpSpPr>
          <p:cNvPr id="165" name="Group 342"/>
          <p:cNvGrpSpPr/>
          <p:nvPr/>
        </p:nvGrpSpPr>
        <p:grpSpPr>
          <a:xfrm>
            <a:off x="3851328" y="3119034"/>
            <a:ext cx="1012555" cy="617349"/>
            <a:chOff x="3851328" y="3119034"/>
            <a:chExt cx="1012555" cy="617349"/>
          </a:xfrm>
        </p:grpSpPr>
        <p:sp>
          <p:nvSpPr>
            <p:cNvPr id="341" name="Explosion 1 340"/>
            <p:cNvSpPr/>
            <p:nvPr/>
          </p:nvSpPr>
          <p:spPr bwMode="auto">
            <a:xfrm>
              <a:off x="3851328" y="3119034"/>
              <a:ext cx="383583" cy="414580"/>
            </a:xfrm>
            <a:prstGeom prst="irregularSeal1">
              <a:avLst/>
            </a:prstGeom>
            <a:solidFill>
              <a:srgbClr val="FF0000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42" name="Explosion 1 341"/>
            <p:cNvSpPr/>
            <p:nvPr/>
          </p:nvSpPr>
          <p:spPr bwMode="auto">
            <a:xfrm>
              <a:off x="4480300" y="3321803"/>
              <a:ext cx="383583" cy="414580"/>
            </a:xfrm>
            <a:prstGeom prst="irregularSeal1">
              <a:avLst/>
            </a:prstGeom>
            <a:solidFill>
              <a:srgbClr val="FF0000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344" name="Explosion 1 343"/>
          <p:cNvSpPr/>
          <p:nvPr/>
        </p:nvSpPr>
        <p:spPr bwMode="auto">
          <a:xfrm>
            <a:off x="3436749" y="5831237"/>
            <a:ext cx="395207" cy="449451"/>
          </a:xfrm>
          <a:prstGeom prst="irregularSeal1">
            <a:avLst/>
          </a:prstGeom>
          <a:solidFill>
            <a:srgbClr val="FFFF00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46" name="TextBox 345"/>
          <p:cNvSpPr txBox="1"/>
          <p:nvPr/>
        </p:nvSpPr>
        <p:spPr>
          <a:xfrm>
            <a:off x="5943600" y="4844147"/>
            <a:ext cx="320040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Rommel’s supply line was threatened by British light forces and the continued French presence at </a:t>
            </a:r>
            <a:r>
              <a:rPr lang="en-US" sz="2400" dirty="0" err="1" smtClean="0">
                <a:latin typeface="Calibri" pitchFamily="34" charset="0"/>
              </a:rPr>
              <a:t>Bir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Hacheim</a:t>
            </a: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347" name="Freeform 346"/>
          <p:cNvSpPr/>
          <p:nvPr/>
        </p:nvSpPr>
        <p:spPr bwMode="auto">
          <a:xfrm>
            <a:off x="3341915" y="4811486"/>
            <a:ext cx="1656590" cy="1673555"/>
          </a:xfrm>
          <a:custGeom>
            <a:avLst/>
            <a:gdLst>
              <a:gd name="connsiteX0" fmla="*/ 0 w 1640115"/>
              <a:gd name="connsiteY0" fmla="*/ 1524000 h 1658256"/>
              <a:gd name="connsiteX1" fmla="*/ 609600 w 1640115"/>
              <a:gd name="connsiteY1" fmla="*/ 1611085 h 1658256"/>
              <a:gd name="connsiteX2" fmla="*/ 1426029 w 1640115"/>
              <a:gd name="connsiteY2" fmla="*/ 1240971 h 1658256"/>
              <a:gd name="connsiteX3" fmla="*/ 1611086 w 1640115"/>
              <a:gd name="connsiteY3" fmla="*/ 402771 h 1658256"/>
              <a:gd name="connsiteX4" fmla="*/ 1600200 w 1640115"/>
              <a:gd name="connsiteY4" fmla="*/ 0 h 1658256"/>
              <a:gd name="connsiteX5" fmla="*/ 1600200 w 1640115"/>
              <a:gd name="connsiteY5" fmla="*/ 0 h 1658256"/>
              <a:gd name="connsiteX0" fmla="*/ 0 w 1656590"/>
              <a:gd name="connsiteY0" fmla="*/ 1524000 h 1673555"/>
              <a:gd name="connsiteX1" fmla="*/ 609600 w 1656590"/>
              <a:gd name="connsiteY1" fmla="*/ 1611085 h 1673555"/>
              <a:gd name="connsiteX2" fmla="*/ 1327175 w 1656590"/>
              <a:gd name="connsiteY2" fmla="*/ 1149178 h 1673555"/>
              <a:gd name="connsiteX3" fmla="*/ 1611086 w 1656590"/>
              <a:gd name="connsiteY3" fmla="*/ 402771 h 1673555"/>
              <a:gd name="connsiteX4" fmla="*/ 1600200 w 1656590"/>
              <a:gd name="connsiteY4" fmla="*/ 0 h 1673555"/>
              <a:gd name="connsiteX5" fmla="*/ 1600200 w 1656590"/>
              <a:gd name="connsiteY5" fmla="*/ 0 h 167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6590" h="1673555">
                <a:moveTo>
                  <a:pt x="0" y="1524000"/>
                </a:moveTo>
                <a:cubicBezTo>
                  <a:pt x="185964" y="1591128"/>
                  <a:pt x="388404" y="1673555"/>
                  <a:pt x="609600" y="1611085"/>
                </a:cubicBezTo>
                <a:cubicBezTo>
                  <a:pt x="830796" y="1548615"/>
                  <a:pt x="1160261" y="1350564"/>
                  <a:pt x="1327175" y="1149178"/>
                </a:cubicBezTo>
                <a:cubicBezTo>
                  <a:pt x="1494089" y="947792"/>
                  <a:pt x="1565582" y="594301"/>
                  <a:pt x="1611086" y="402771"/>
                </a:cubicBezTo>
                <a:cubicBezTo>
                  <a:pt x="1656590" y="211241"/>
                  <a:pt x="1600200" y="0"/>
                  <a:pt x="1600200" y="0"/>
                </a:cubicBezTo>
                <a:lnTo>
                  <a:pt x="1600200" y="0"/>
                </a:ln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pSp>
        <p:nvGrpSpPr>
          <p:cNvPr id="166" name="Group 349"/>
          <p:cNvGrpSpPr/>
          <p:nvPr/>
        </p:nvGrpSpPr>
        <p:grpSpPr>
          <a:xfrm>
            <a:off x="4554347" y="5895939"/>
            <a:ext cx="833198" cy="462495"/>
            <a:chOff x="4554347" y="5895939"/>
            <a:chExt cx="833198" cy="462495"/>
          </a:xfrm>
        </p:grpSpPr>
        <p:sp>
          <p:nvSpPr>
            <p:cNvPr id="348" name="Freeform 347"/>
            <p:cNvSpPr/>
            <p:nvPr/>
          </p:nvSpPr>
          <p:spPr bwMode="auto">
            <a:xfrm>
              <a:off x="4970946" y="5895939"/>
              <a:ext cx="416599" cy="345989"/>
            </a:xfrm>
            <a:custGeom>
              <a:avLst/>
              <a:gdLst>
                <a:gd name="connsiteX0" fmla="*/ 416599 w 416599"/>
                <a:gd name="connsiteY0" fmla="*/ 345989 h 345989"/>
                <a:gd name="connsiteX1" fmla="*/ 0 w 416599"/>
                <a:gd name="connsiteY1" fmla="*/ 0 h 34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599" h="345989">
                  <a:moveTo>
                    <a:pt x="416599" y="345989"/>
                  </a:move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49" name="Freeform 348"/>
            <p:cNvSpPr/>
            <p:nvPr/>
          </p:nvSpPr>
          <p:spPr bwMode="auto">
            <a:xfrm>
              <a:off x="4554347" y="6266641"/>
              <a:ext cx="741406" cy="91793"/>
            </a:xfrm>
            <a:custGeom>
              <a:avLst/>
              <a:gdLst>
                <a:gd name="connsiteX0" fmla="*/ 741406 w 741406"/>
                <a:gd name="connsiteY0" fmla="*/ 91793 h 91793"/>
                <a:gd name="connsiteX1" fmla="*/ 0 w 741406"/>
                <a:gd name="connsiteY1" fmla="*/ 0 h 91793"/>
                <a:gd name="connsiteX2" fmla="*/ 0 w 741406"/>
                <a:gd name="connsiteY2" fmla="*/ 0 h 91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1406" h="91793">
                  <a:moveTo>
                    <a:pt x="741406" y="91793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67" name="Group 47"/>
          <p:cNvGrpSpPr/>
          <p:nvPr/>
        </p:nvGrpSpPr>
        <p:grpSpPr>
          <a:xfrm>
            <a:off x="6638608" y="3891622"/>
            <a:ext cx="511679" cy="579808"/>
            <a:chOff x="2172199" y="3129901"/>
            <a:chExt cx="511679" cy="579808"/>
          </a:xfrm>
        </p:grpSpPr>
        <p:grpSp>
          <p:nvGrpSpPr>
            <p:cNvPr id="168" name="Group 31"/>
            <p:cNvGrpSpPr/>
            <p:nvPr/>
          </p:nvGrpSpPr>
          <p:grpSpPr>
            <a:xfrm>
              <a:off x="2172199" y="3129901"/>
              <a:ext cx="511679" cy="579808"/>
              <a:chOff x="1672749" y="2995608"/>
              <a:chExt cx="511679" cy="579808"/>
            </a:xfrm>
          </p:grpSpPr>
          <p:sp>
            <p:nvSpPr>
              <p:cNvPr id="220" name="Rectangle 219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21" name="TextBox 220"/>
              <p:cNvSpPr txBox="1"/>
              <p:nvPr/>
            </p:nvSpPr>
            <p:spPr>
              <a:xfrm>
                <a:off x="1792404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222" name="TextBox 221"/>
              <p:cNvSpPr txBox="1"/>
              <p:nvPr/>
            </p:nvSpPr>
            <p:spPr>
              <a:xfrm>
                <a:off x="1672749" y="3329195"/>
                <a:ext cx="51167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5 IND</a:t>
                </a:r>
              </a:p>
            </p:txBody>
          </p:sp>
        </p:grpSp>
        <p:sp>
          <p:nvSpPr>
            <p:cNvPr id="218" name="Freeform 217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19" name="Freeform 218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69" name="Group 47"/>
          <p:cNvGrpSpPr/>
          <p:nvPr/>
        </p:nvGrpSpPr>
        <p:grpSpPr>
          <a:xfrm>
            <a:off x="6164843" y="4312379"/>
            <a:ext cx="511679" cy="579808"/>
            <a:chOff x="2172199" y="3129901"/>
            <a:chExt cx="511679" cy="579808"/>
          </a:xfrm>
        </p:grpSpPr>
        <p:grpSp>
          <p:nvGrpSpPr>
            <p:cNvPr id="170" name="Group 31"/>
            <p:cNvGrpSpPr/>
            <p:nvPr/>
          </p:nvGrpSpPr>
          <p:grpSpPr>
            <a:xfrm>
              <a:off x="2172199" y="3129901"/>
              <a:ext cx="511679" cy="579808"/>
              <a:chOff x="1672749" y="2995608"/>
              <a:chExt cx="511679" cy="579808"/>
            </a:xfrm>
          </p:grpSpPr>
          <p:sp>
            <p:nvSpPr>
              <p:cNvPr id="227" name="Rectangle 226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28" name="TextBox 227"/>
              <p:cNvSpPr txBox="1"/>
              <p:nvPr/>
            </p:nvSpPr>
            <p:spPr>
              <a:xfrm>
                <a:off x="1792404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229" name="TextBox 228"/>
              <p:cNvSpPr txBox="1"/>
              <p:nvPr/>
            </p:nvSpPr>
            <p:spPr>
              <a:xfrm>
                <a:off x="1672749" y="3329195"/>
                <a:ext cx="51167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5 IND</a:t>
                </a:r>
              </a:p>
            </p:txBody>
          </p:sp>
        </p:grpSp>
        <p:sp>
          <p:nvSpPr>
            <p:cNvPr id="225" name="Freeform 224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26" name="Freeform 225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24 C -0.00937 0.00972 -0.0191 0.01967 -0.02326 0.02361 " pathEditMode="relative" ptsTypes="aA">
                                      <p:cBhvr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26 0.02361 C -0.01771 0.01296 -0.01128 0.00116 -0.00312 -0.01249 C 0.00504 -0.02615 0.01476 -0.04744 0.02587 -0.05832 C 0.03698 -0.06919 0.05573 -0.07359 0.06354 -0.07753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5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5.87827E-7 C -0.00086 -0.01759 -0.00434 -0.08401 -0.00555 -0.1059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5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046 C -0.00052 -0.02777 -0.00225 -0.13006 -0.00277 -0.1640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8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9.51169E-7 C 0.00833 -0.01204 0.01667 -0.02407 0.02135 -0.03587 C 0.02604 -0.04768 0.02691 -0.06087 0.02795 -0.07036 C 0.02899 -0.07984 0.0276 -0.08841 0.0276 -0.09303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-4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9942E-7 C -0.0033 -0.0243 -0.0066 -0.04837 -0.00538 -0.06596 C -0.00417 -0.08355 0.00069 -0.09327 0.00747 -0.1053 C 0.01424 -0.11733 0.02691 -0.1252 0.03472 -0.13886 C 0.04253 -0.15251 0.05069 -0.17727 0.05486 -0.18746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9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13492E-6 C 0.00555 -0.00903 0.01128 -0.01783 0.0158 -0.03241 C 0.02031 -0.04699 0.02569 -0.07869 0.0276 -0.08795 " pathEditMode="relative" ptsTypes="aaA">
                                      <p:cBhvr>
                                        <p:cTn id="27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65679E-6 C 0.00972 -0.0088 0.01961 -0.01736 0.03021 -0.03194 C 0.0408 -0.04652 0.05798 -0.07198 0.06371 -0.08795 C 0.06944 -0.10391 0.06423 -0.12104 0.06423 -0.12775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6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on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C 0.00226 -0.01944 0.00452 -0.03866 0.00921 -0.05555 C 0.01389 -0.07245 0.02066 -0.08704 0.02796 -0.10069 C 0.03525 -0.11435 0.03993 -0.12731 0.05348 -0.13773 C 0.06702 -0.14815 0.09792 -0.15787 0.10955 -0.16319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-8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-0.10599 C -0.00329 -0.12057 -0.00104 -0.13515 -3.88889E-6 -0.14695 C 0.00105 -0.15876 0.00278 -0.16616 0.00105 -0.17634 C -0.00069 -0.18653 -0.00555 -0.19787 -0.01076 -0.20782 C -0.01597 -0.21777 -0.025 -0.22818 -0.03073 -0.23582 C -0.03645 -0.24346 -0.04114 -0.24554 -0.04513 -0.25318 C -0.04913 -0.26082 -0.05347 -0.27702 -0.05503 -0.28164 " pathEditMode="relative" ptsTypes="aaaaaaA">
                                      <p:cBhvr>
                                        <p:cTn id="4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7 -0.16408 C -0.00277 -0.18005 -0.00277 -0.19579 -0.00503 -0.20875 C -0.00729 -0.22171 -0.01076 -0.22541 -0.01684 -0.24138 C -0.02291 -0.25735 -0.03628 -0.29114 -0.04132 -0.30433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-7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86 -0.18746 C 0.05573 -0.1944 0.0566 -0.20111 0.05521 -0.21708 C 0.05382 -0.23305 0.04983 -0.26684 0.0467 -0.28304 C 0.04358 -0.29924 0.04184 -0.30317 0.03681 -0.31451 C 0.03177 -0.32585 0.01962 -0.34506 0.01615 -0.35131 " pathEditMode="relative" ptsTypes="aaaaA">
                                      <p:cBhvr>
                                        <p:cTn id="46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1 -0.09306 C 0.02743 -0.10579 0.02743 -0.11852 0.02709 -0.13333 C 0.02674 -0.14815 0.02587 -0.16898 0.02535 -0.18194 C 0.02483 -0.19491 0.02413 -0.20648 0.02396 -0.21134 " pathEditMode="relative" ptsTypes="aaaA">
                                      <p:cBhvr>
                                        <p:cTn id="48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24 -0.12777 C 0.0658 -0.13842 0.06737 -0.14884 0.06858 -0.16226 C 0.0698 -0.17569 0.07119 -0.19236 0.07119 -0.20833 C 0.07119 -0.2243 0.06945 -0.25046 0.0691 -0.25879 " pathEditMode="relative" ptsTypes="aaaA">
                                      <p:cBhvr>
                                        <p:cTn id="50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-0.08797 C 0.02673 -0.09815 0.02604 -0.10834 0.02291 -0.12362 C 0.01979 -0.13889 0.01128 -0.17061 0.00885 -0.1801 " pathEditMode="relative" ptsTypes="aaA">
                                      <p:cBhvr>
                                        <p:cTn id="5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23 C -0.00451 -0.00949 -0.00902 -0.01875 -0.01615 -0.02615 C -0.02327 -0.03356 -0.03195 -0.04213 -0.04288 -0.04421 C -0.05382 -0.04629 -0.07343 -0.03981 -0.08143 -0.03865 " pathEditMode="relative" rAng="0" ptsTypes="aaaa">
                                      <p:cBhvr>
                                        <p:cTn id="5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-2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C 0.01753 0.03194 0.03507 0.06412 0.04201 0.07685 " pathEditMode="relative" ptsTypes="aA">
                                      <p:cBhvr>
                                        <p:cTn id="5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s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68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43 -0.03865 C -0.06616 -0.04328 -0.05069 -0.04791 -0.03854 -0.04537 C -0.02639 -0.04282 -0.01354 -0.02708 -0.00851 -0.02337 " pathEditMode="relative" ptsTypes="aaA">
                                      <p:cBhvr>
                                        <p:cTn id="7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01 0.07685 C 0.02951 0.04514 0.01719 0.01366 0.01233 0.00116 " pathEditMode="relative" ptsTypes="aA">
                                      <p:cBhvr>
                                        <p:cTn id="7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5" dur="indefinite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8" dur="indefinite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3 -0.28171 C -0.05694 -0.29166 -0.05867 -0.30161 -0.05728 -0.31574 C -0.0559 -0.32986 -0.05086 -0.34884 -0.04704 -0.36643 C -0.04322 -0.38402 -0.03732 -0.40671 -0.03471 -0.42083 C -0.03211 -0.43495 -0.03194 -0.44675 -0.03142 -0.45185 " pathEditMode="relative" ptsTypes="aaaaA">
                                      <p:cBhvr>
                                        <p:cTn id="80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31 -0.30439 C -0.04548 -0.31597 -0.04947 -0.32731 -0.04965 -0.34282 C -0.04982 -0.35833 -0.04374 -0.38888 -0.04253 -0.39814 " pathEditMode="relative" ptsTypes="aaA">
                                      <p:cBhvr>
                                        <p:cTn id="8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1 -0.25902 C 0.07066 -0.27615 0.0724 -0.29328 0.07118 -0.30532 C 0.06997 -0.31736 0.06841 -0.32361 0.06181 -0.33148 C 0.05521 -0.33935 0.03681 -0.34953 0.03177 -0.35301 " pathEditMode="relative" rAng="0" ptsTypes="aaaA">
                                      <p:cBhvr>
                                        <p:cTn id="8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4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1801 C 0.00277 -0.2088 -0.00313 -0.2375 -0.00556 -0.24885 " pathEditMode="relative" ptsTypes="aA">
                                      <p:cBhvr>
                                        <p:cTn id="86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5 -0.21134 C 0.02048 -0.23055 0.01701 -0.24953 0.01093 -0.26828 C 0.00486 -0.28703 -0.00504 -0.30972 -0.0125 -0.32361 C -0.01997 -0.33749 -0.03039 -0.34675 -0.03403 -0.35138 " pathEditMode="relative" ptsTypes="aaaA">
                                      <p:cBhvr>
                                        <p:cTn id="88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5 -0.35139 C 0.00764 -0.36505 -0.00087 -0.37847 -0.00417 -0.3838 " pathEditMode="relative" ptsTypes="aA">
                                      <p:cBhvr>
                                        <p:cTn id="90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C 0.00347 0.00139 0.01632 0.00671 0.02049 0.0083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4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irefigh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339" grpId="0" animBg="1"/>
      <p:bldP spid="339" grpId="1" animBg="1"/>
      <p:bldP spid="340" grpId="0" animBg="1"/>
      <p:bldP spid="340" grpId="1" animBg="1"/>
      <p:bldP spid="344" grpId="0" animBg="1"/>
      <p:bldP spid="344" grpId="1" animBg="1"/>
      <p:bldP spid="346" grpId="0" animBg="1"/>
      <p:bldP spid="3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599" y="957942"/>
            <a:ext cx="8338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Rommel had pushed so far north that his lead units were in danger of running out of fuel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6941" y="2275114"/>
            <a:ext cx="8131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He personally went south and guided several supply convoys to his tanks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5171" y="3733800"/>
            <a:ext cx="8436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Unaware of early British tank losses, Ritchie and his staff felt they had Rommel in a trap but the situation was changing so rapidly they could not decide on a strategy for closing the trap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5171" y="5508171"/>
            <a:ext cx="8392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Attacks on 28 May were initiated by various brigade commanders because of the lack of direction from above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200" descr="Map - Gazal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8123" y="0"/>
            <a:ext cx="7725981" cy="6858000"/>
          </a:xfrm>
          <a:prstGeom prst="rect">
            <a:avLst/>
          </a:prstGeom>
        </p:spPr>
      </p:pic>
      <p:grpSp>
        <p:nvGrpSpPr>
          <p:cNvPr id="2" name="Group 40"/>
          <p:cNvGrpSpPr/>
          <p:nvPr/>
        </p:nvGrpSpPr>
        <p:grpSpPr>
          <a:xfrm>
            <a:off x="2169069" y="1078969"/>
            <a:ext cx="468398" cy="574838"/>
            <a:chOff x="2182139" y="3129901"/>
            <a:chExt cx="468398" cy="574838"/>
          </a:xfrm>
        </p:grpSpPr>
        <p:grpSp>
          <p:nvGrpSpPr>
            <p:cNvPr id="3" name="Group 31"/>
            <p:cNvGrpSpPr/>
            <p:nvPr/>
          </p:nvGrpSpPr>
          <p:grpSpPr>
            <a:xfrm>
              <a:off x="2182139" y="3129901"/>
              <a:ext cx="468398" cy="574838"/>
              <a:chOff x="1682689" y="2995608"/>
              <a:chExt cx="468398" cy="574838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91766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82689" y="3324225"/>
                <a:ext cx="4683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1 SA</a:t>
                </a:r>
              </a:p>
            </p:txBody>
          </p:sp>
        </p:grpSp>
        <p:sp>
          <p:nvSpPr>
            <p:cNvPr id="5" name="Freeform 4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4" name="Group 40"/>
          <p:cNvGrpSpPr/>
          <p:nvPr/>
        </p:nvGrpSpPr>
        <p:grpSpPr>
          <a:xfrm>
            <a:off x="2218288" y="1462637"/>
            <a:ext cx="468398" cy="574838"/>
            <a:chOff x="2182139" y="3129901"/>
            <a:chExt cx="468398" cy="574838"/>
          </a:xfrm>
        </p:grpSpPr>
        <p:grpSp>
          <p:nvGrpSpPr>
            <p:cNvPr id="10" name="Group 31"/>
            <p:cNvGrpSpPr/>
            <p:nvPr/>
          </p:nvGrpSpPr>
          <p:grpSpPr>
            <a:xfrm>
              <a:off x="2182139" y="3129901"/>
              <a:ext cx="468398" cy="574838"/>
              <a:chOff x="1682689" y="2995608"/>
              <a:chExt cx="468398" cy="574838"/>
            </a:xfrm>
          </p:grpSpPr>
          <p:sp>
            <p:nvSpPr>
              <p:cNvPr id="14" name="Rectangle 13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791766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682689" y="3324225"/>
                <a:ext cx="4683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1 SA</a:t>
                </a:r>
              </a:p>
            </p:txBody>
          </p:sp>
        </p:grpSp>
        <p:sp>
          <p:nvSpPr>
            <p:cNvPr id="12" name="Freeform 11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1" name="Group 40"/>
          <p:cNvGrpSpPr/>
          <p:nvPr/>
        </p:nvGrpSpPr>
        <p:grpSpPr>
          <a:xfrm>
            <a:off x="1972195" y="2024205"/>
            <a:ext cx="468398" cy="574838"/>
            <a:chOff x="2182139" y="3129901"/>
            <a:chExt cx="468398" cy="574838"/>
          </a:xfrm>
        </p:grpSpPr>
        <p:grpSp>
          <p:nvGrpSpPr>
            <p:cNvPr id="17" name="Group 31"/>
            <p:cNvGrpSpPr/>
            <p:nvPr/>
          </p:nvGrpSpPr>
          <p:grpSpPr>
            <a:xfrm>
              <a:off x="2182139" y="3129901"/>
              <a:ext cx="468398" cy="574838"/>
              <a:chOff x="1682689" y="2995608"/>
              <a:chExt cx="468398" cy="574838"/>
            </a:xfrm>
          </p:grpSpPr>
          <p:sp>
            <p:nvSpPr>
              <p:cNvPr id="21" name="Rectangle 20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791766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82689" y="3324225"/>
                <a:ext cx="4683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1 SA</a:t>
                </a:r>
              </a:p>
            </p:txBody>
          </p:sp>
        </p:grpSp>
        <p:sp>
          <p:nvSpPr>
            <p:cNvPr id="19" name="Freeform 18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8" name="Group 40"/>
          <p:cNvGrpSpPr/>
          <p:nvPr/>
        </p:nvGrpSpPr>
        <p:grpSpPr>
          <a:xfrm>
            <a:off x="2419909" y="2422106"/>
            <a:ext cx="325730" cy="574838"/>
            <a:chOff x="2263973" y="3129901"/>
            <a:chExt cx="325730" cy="574838"/>
          </a:xfrm>
        </p:grpSpPr>
        <p:grpSp>
          <p:nvGrpSpPr>
            <p:cNvPr id="24" name="Group 31"/>
            <p:cNvGrpSpPr/>
            <p:nvPr/>
          </p:nvGrpSpPr>
          <p:grpSpPr>
            <a:xfrm>
              <a:off x="2263973" y="3129901"/>
              <a:ext cx="325730" cy="574838"/>
              <a:chOff x="1764523" y="2995608"/>
              <a:chExt cx="325730" cy="574838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791766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764523" y="3324225"/>
                <a:ext cx="32573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50</a:t>
                </a:r>
              </a:p>
            </p:txBody>
          </p:sp>
        </p:grpSp>
        <p:sp>
          <p:nvSpPr>
            <p:cNvPr id="26" name="Freeform 25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25" name="Group 40"/>
          <p:cNvGrpSpPr/>
          <p:nvPr/>
        </p:nvGrpSpPr>
        <p:grpSpPr>
          <a:xfrm>
            <a:off x="2977918" y="2663456"/>
            <a:ext cx="325730" cy="574838"/>
            <a:chOff x="2263973" y="3129901"/>
            <a:chExt cx="325730" cy="574838"/>
          </a:xfrm>
        </p:grpSpPr>
        <p:grpSp>
          <p:nvGrpSpPr>
            <p:cNvPr id="31" name="Group 31"/>
            <p:cNvGrpSpPr/>
            <p:nvPr/>
          </p:nvGrpSpPr>
          <p:grpSpPr>
            <a:xfrm>
              <a:off x="2263973" y="3129901"/>
              <a:ext cx="325730" cy="574838"/>
              <a:chOff x="1764523" y="2995608"/>
              <a:chExt cx="325730" cy="574838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791766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764523" y="3324225"/>
                <a:ext cx="32573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50</a:t>
                </a:r>
              </a:p>
            </p:txBody>
          </p:sp>
        </p:grpSp>
        <p:sp>
          <p:nvSpPr>
            <p:cNvPr id="33" name="Freeform 32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32" name="Group 40"/>
          <p:cNvGrpSpPr/>
          <p:nvPr/>
        </p:nvGrpSpPr>
        <p:grpSpPr>
          <a:xfrm>
            <a:off x="3219266" y="3545241"/>
            <a:ext cx="325730" cy="574838"/>
            <a:chOff x="2263973" y="3129901"/>
            <a:chExt cx="325730" cy="574838"/>
          </a:xfrm>
        </p:grpSpPr>
        <p:grpSp>
          <p:nvGrpSpPr>
            <p:cNvPr id="38" name="Group 31"/>
            <p:cNvGrpSpPr/>
            <p:nvPr/>
          </p:nvGrpSpPr>
          <p:grpSpPr>
            <a:xfrm>
              <a:off x="2263973" y="3129901"/>
              <a:ext cx="325730" cy="574838"/>
              <a:chOff x="1764523" y="2995608"/>
              <a:chExt cx="325730" cy="574838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791766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764523" y="3324225"/>
                <a:ext cx="32573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50</a:t>
                </a:r>
              </a:p>
            </p:txBody>
          </p:sp>
        </p:grpSp>
        <p:sp>
          <p:nvSpPr>
            <p:cNvPr id="40" name="Freeform 39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39" name="Group 40"/>
          <p:cNvGrpSpPr/>
          <p:nvPr/>
        </p:nvGrpSpPr>
        <p:grpSpPr>
          <a:xfrm>
            <a:off x="3638515" y="5636738"/>
            <a:ext cx="341760" cy="574838"/>
            <a:chOff x="2263973" y="3129901"/>
            <a:chExt cx="341760" cy="574838"/>
          </a:xfrm>
        </p:grpSpPr>
        <p:grpSp>
          <p:nvGrpSpPr>
            <p:cNvPr id="45" name="Group 31"/>
            <p:cNvGrpSpPr/>
            <p:nvPr/>
          </p:nvGrpSpPr>
          <p:grpSpPr>
            <a:xfrm>
              <a:off x="2263973" y="3129901"/>
              <a:ext cx="341760" cy="574838"/>
              <a:chOff x="1764523" y="2995608"/>
              <a:chExt cx="341760" cy="574838"/>
            </a:xfrm>
          </p:grpSpPr>
          <p:sp>
            <p:nvSpPr>
              <p:cNvPr id="49" name="Rectangle 48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791766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764523" y="3324225"/>
                <a:ext cx="34176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FF</a:t>
                </a:r>
              </a:p>
            </p:txBody>
          </p:sp>
        </p:grpSp>
        <p:sp>
          <p:nvSpPr>
            <p:cNvPr id="47" name="Freeform 46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46" name="Group 61"/>
          <p:cNvGrpSpPr/>
          <p:nvPr/>
        </p:nvGrpSpPr>
        <p:grpSpPr>
          <a:xfrm>
            <a:off x="2582593" y="1847439"/>
            <a:ext cx="404278" cy="578151"/>
            <a:chOff x="1731391" y="2995608"/>
            <a:chExt cx="404278" cy="578151"/>
          </a:xfrm>
        </p:grpSpPr>
        <p:sp>
          <p:nvSpPr>
            <p:cNvPr id="53" name="Rectangle 52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rgbClr val="0066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54" name="Rounded Rectangle 53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795324" y="299560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731391" y="3327538"/>
              <a:ext cx="4042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32T</a:t>
              </a:r>
            </a:p>
          </p:txBody>
        </p:sp>
      </p:grpSp>
      <p:grpSp>
        <p:nvGrpSpPr>
          <p:cNvPr id="52" name="Group 78"/>
          <p:cNvGrpSpPr/>
          <p:nvPr/>
        </p:nvGrpSpPr>
        <p:grpSpPr>
          <a:xfrm>
            <a:off x="5303050" y="6050521"/>
            <a:ext cx="575799" cy="587716"/>
            <a:chOff x="4028659" y="2712081"/>
            <a:chExt cx="575799" cy="587716"/>
          </a:xfrm>
        </p:grpSpPr>
        <p:grpSp>
          <p:nvGrpSpPr>
            <p:cNvPr id="57" name="Group 40"/>
            <p:cNvGrpSpPr/>
            <p:nvPr/>
          </p:nvGrpSpPr>
          <p:grpSpPr>
            <a:xfrm>
              <a:off x="4028659" y="2712081"/>
              <a:ext cx="575799" cy="587716"/>
              <a:chOff x="2145328" y="3129901"/>
              <a:chExt cx="575799" cy="587716"/>
            </a:xfrm>
          </p:grpSpPr>
          <p:grpSp>
            <p:nvGrpSpPr>
              <p:cNvPr id="58" name="Group 31"/>
              <p:cNvGrpSpPr/>
              <p:nvPr/>
            </p:nvGrpSpPr>
            <p:grpSpPr>
              <a:xfrm>
                <a:off x="2145328" y="3129901"/>
                <a:ext cx="575799" cy="587716"/>
                <a:chOff x="1645878" y="2995608"/>
                <a:chExt cx="575799" cy="587716"/>
              </a:xfrm>
            </p:grpSpPr>
            <p:sp>
              <p:nvSpPr>
                <p:cNvPr id="66" name="Rectangle 65"/>
                <p:cNvSpPr/>
                <p:nvPr/>
              </p:nvSpPr>
              <p:spPr bwMode="auto">
                <a:xfrm>
                  <a:off x="1774371" y="3200400"/>
                  <a:ext cx="304800" cy="185057"/>
                </a:xfrm>
                <a:prstGeom prst="rect">
                  <a:avLst/>
                </a:prstGeom>
                <a:solidFill>
                  <a:srgbClr val="0066CC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1791766" y="2995608"/>
                  <a:ext cx="2696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latin typeface="Arial" pitchFamily="34" charset="0"/>
                      <a:cs typeface="Arial" pitchFamily="34" charset="0"/>
                    </a:rPr>
                    <a:t>x</a:t>
                  </a: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1645878" y="3337103"/>
                  <a:ext cx="57579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7 MOT</a:t>
                  </a:r>
                </a:p>
              </p:txBody>
            </p:sp>
          </p:grpSp>
          <p:sp>
            <p:nvSpPr>
              <p:cNvPr id="64" name="Freeform 63"/>
              <p:cNvSpPr/>
              <p:nvPr/>
            </p:nvSpPr>
            <p:spPr bwMode="auto">
              <a:xfrm>
                <a:off x="2275438" y="3337711"/>
                <a:ext cx="301782" cy="178051"/>
              </a:xfrm>
              <a:custGeom>
                <a:avLst/>
                <a:gdLst>
                  <a:gd name="connsiteX0" fmla="*/ 0 w 301782"/>
                  <a:gd name="connsiteY0" fmla="*/ 178051 h 178051"/>
                  <a:gd name="connsiteX1" fmla="*/ 301782 w 301782"/>
                  <a:gd name="connsiteY1" fmla="*/ 0 h 178051"/>
                  <a:gd name="connsiteX2" fmla="*/ 301782 w 301782"/>
                  <a:gd name="connsiteY2" fmla="*/ 0 h 17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782" h="178051">
                    <a:moveTo>
                      <a:pt x="0" y="178051"/>
                    </a:moveTo>
                    <a:lnTo>
                      <a:pt x="301782" y="0"/>
                    </a:lnTo>
                    <a:lnTo>
                      <a:pt x="301782" y="0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 bwMode="auto">
              <a:xfrm>
                <a:off x="2272420" y="3337711"/>
                <a:ext cx="298764" cy="175034"/>
              </a:xfrm>
              <a:custGeom>
                <a:avLst/>
                <a:gdLst>
                  <a:gd name="connsiteX0" fmla="*/ 0 w 298764"/>
                  <a:gd name="connsiteY0" fmla="*/ 0 h 175034"/>
                  <a:gd name="connsiteX1" fmla="*/ 298764 w 298764"/>
                  <a:gd name="connsiteY1" fmla="*/ 175034 h 175034"/>
                  <a:gd name="connsiteX2" fmla="*/ 298764 w 298764"/>
                  <a:gd name="connsiteY2" fmla="*/ 175034 h 1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764" h="175034">
                    <a:moveTo>
                      <a:pt x="0" y="0"/>
                    </a:moveTo>
                    <a:lnTo>
                      <a:pt x="298764" y="175034"/>
                    </a:lnTo>
                    <a:lnTo>
                      <a:pt x="298764" y="175034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76" name="Rounded Rectangle 75"/>
            <p:cNvSpPr/>
            <p:nvPr/>
          </p:nvSpPr>
          <p:spPr bwMode="auto">
            <a:xfrm>
              <a:off x="4208718" y="2964543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6188741" y="1750050"/>
            <a:ext cx="468398" cy="574838"/>
            <a:chOff x="2182139" y="3129901"/>
            <a:chExt cx="468398" cy="574838"/>
          </a:xfrm>
        </p:grpSpPr>
        <p:grpSp>
          <p:nvGrpSpPr>
            <p:cNvPr id="60" name="Group 31"/>
            <p:cNvGrpSpPr/>
            <p:nvPr/>
          </p:nvGrpSpPr>
          <p:grpSpPr>
            <a:xfrm>
              <a:off x="2182139" y="3129901"/>
              <a:ext cx="468398" cy="574838"/>
              <a:chOff x="1682689" y="2995608"/>
              <a:chExt cx="468398" cy="574838"/>
            </a:xfrm>
          </p:grpSpPr>
          <p:sp>
            <p:nvSpPr>
              <p:cNvPr id="99" name="Rectangle 98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1792404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1682689" y="3324225"/>
                <a:ext cx="4683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2 SA</a:t>
                </a:r>
              </a:p>
            </p:txBody>
          </p:sp>
        </p:grpSp>
        <p:sp>
          <p:nvSpPr>
            <p:cNvPr id="97" name="Freeform 96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61" name="Group 47"/>
          <p:cNvGrpSpPr/>
          <p:nvPr/>
        </p:nvGrpSpPr>
        <p:grpSpPr>
          <a:xfrm>
            <a:off x="6508566" y="2411165"/>
            <a:ext cx="468398" cy="574838"/>
            <a:chOff x="2182139" y="3129901"/>
            <a:chExt cx="468398" cy="574838"/>
          </a:xfrm>
        </p:grpSpPr>
        <p:grpSp>
          <p:nvGrpSpPr>
            <p:cNvPr id="62" name="Group 31"/>
            <p:cNvGrpSpPr/>
            <p:nvPr/>
          </p:nvGrpSpPr>
          <p:grpSpPr>
            <a:xfrm>
              <a:off x="2182139" y="3129901"/>
              <a:ext cx="468398" cy="574838"/>
              <a:chOff x="1682689" y="2995608"/>
              <a:chExt cx="468398" cy="574838"/>
            </a:xfrm>
          </p:grpSpPr>
          <p:sp>
            <p:nvSpPr>
              <p:cNvPr id="106" name="Rectangle 105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1792404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1682689" y="3324225"/>
                <a:ext cx="4683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2 SA</a:t>
                </a:r>
              </a:p>
            </p:txBody>
          </p:sp>
        </p:grpSp>
        <p:sp>
          <p:nvSpPr>
            <p:cNvPr id="104" name="Freeform 103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63" name="Group 47"/>
          <p:cNvGrpSpPr/>
          <p:nvPr/>
        </p:nvGrpSpPr>
        <p:grpSpPr>
          <a:xfrm>
            <a:off x="7530291" y="2563565"/>
            <a:ext cx="468398" cy="574838"/>
            <a:chOff x="2182139" y="3129901"/>
            <a:chExt cx="468398" cy="574838"/>
          </a:xfrm>
        </p:grpSpPr>
        <p:grpSp>
          <p:nvGrpSpPr>
            <p:cNvPr id="69" name="Group 31"/>
            <p:cNvGrpSpPr/>
            <p:nvPr/>
          </p:nvGrpSpPr>
          <p:grpSpPr>
            <a:xfrm>
              <a:off x="2182139" y="3129901"/>
              <a:ext cx="468398" cy="574838"/>
              <a:chOff x="1682689" y="2995608"/>
              <a:chExt cx="468398" cy="574838"/>
            </a:xfrm>
          </p:grpSpPr>
          <p:sp>
            <p:nvSpPr>
              <p:cNvPr id="113" name="Rectangle 112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1792404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1682689" y="3324225"/>
                <a:ext cx="4683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2 SA</a:t>
                </a:r>
              </a:p>
            </p:txBody>
          </p:sp>
        </p:grpSp>
        <p:sp>
          <p:nvSpPr>
            <p:cNvPr id="111" name="Freeform 110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70" name="Group 47"/>
          <p:cNvGrpSpPr/>
          <p:nvPr/>
        </p:nvGrpSpPr>
        <p:grpSpPr>
          <a:xfrm>
            <a:off x="4641137" y="3480113"/>
            <a:ext cx="708848" cy="581277"/>
            <a:chOff x="2079115" y="3129901"/>
            <a:chExt cx="708848" cy="581277"/>
          </a:xfrm>
        </p:grpSpPr>
        <p:grpSp>
          <p:nvGrpSpPr>
            <p:cNvPr id="71" name="Group 31"/>
            <p:cNvGrpSpPr/>
            <p:nvPr/>
          </p:nvGrpSpPr>
          <p:grpSpPr>
            <a:xfrm>
              <a:off x="2079115" y="3129901"/>
              <a:ext cx="708848" cy="581277"/>
              <a:chOff x="1579665" y="2995608"/>
              <a:chExt cx="708848" cy="581277"/>
            </a:xfrm>
          </p:grpSpPr>
          <p:sp>
            <p:nvSpPr>
              <p:cNvPr id="120" name="Rectangle 119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1792404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1579665" y="3330664"/>
                <a:ext cx="70884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201 GDS</a:t>
                </a:r>
              </a:p>
            </p:txBody>
          </p:sp>
        </p:grpSp>
        <p:sp>
          <p:nvSpPr>
            <p:cNvPr id="118" name="Freeform 117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19" name="Freeform 118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72" name="Group 122"/>
          <p:cNvGrpSpPr/>
          <p:nvPr/>
        </p:nvGrpSpPr>
        <p:grpSpPr>
          <a:xfrm>
            <a:off x="1483217" y="652380"/>
            <a:ext cx="583814" cy="587716"/>
            <a:chOff x="4028659" y="2712081"/>
            <a:chExt cx="583814" cy="587716"/>
          </a:xfrm>
        </p:grpSpPr>
        <p:grpSp>
          <p:nvGrpSpPr>
            <p:cNvPr id="73" name="Group 40"/>
            <p:cNvGrpSpPr/>
            <p:nvPr/>
          </p:nvGrpSpPr>
          <p:grpSpPr>
            <a:xfrm>
              <a:off x="4028659" y="2712081"/>
              <a:ext cx="583814" cy="587716"/>
              <a:chOff x="2145328" y="3129901"/>
              <a:chExt cx="583814" cy="587716"/>
            </a:xfrm>
          </p:grpSpPr>
          <p:grpSp>
            <p:nvGrpSpPr>
              <p:cNvPr id="74" name="Group 31"/>
              <p:cNvGrpSpPr/>
              <p:nvPr/>
            </p:nvGrpSpPr>
            <p:grpSpPr>
              <a:xfrm>
                <a:off x="2145328" y="3129901"/>
                <a:ext cx="583814" cy="587716"/>
                <a:chOff x="1645878" y="2995608"/>
                <a:chExt cx="583814" cy="587716"/>
              </a:xfrm>
            </p:grpSpPr>
            <p:sp>
              <p:nvSpPr>
                <p:cNvPr id="129" name="Rectangle 128"/>
                <p:cNvSpPr/>
                <p:nvPr/>
              </p:nvSpPr>
              <p:spPr bwMode="auto">
                <a:xfrm>
                  <a:off x="1774371" y="3200400"/>
                  <a:ext cx="304800" cy="185057"/>
                </a:xfrm>
                <a:prstGeom prst="rect">
                  <a:avLst/>
                </a:prstGeom>
                <a:solidFill>
                  <a:schemeClr val="tx1"/>
                </a:solidFill>
                <a:ln w="19050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130" name="TextBox 129"/>
                <p:cNvSpPr txBox="1"/>
                <p:nvPr/>
              </p:nvSpPr>
              <p:spPr>
                <a:xfrm>
                  <a:off x="1754377" y="2995608"/>
                  <a:ext cx="35458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latin typeface="Arial" pitchFamily="34" charset="0"/>
                      <a:cs typeface="Arial" pitchFamily="34" charset="0"/>
                    </a:rPr>
                    <a:t>xx</a:t>
                  </a:r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1645878" y="3337103"/>
                  <a:ext cx="58381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Trento</a:t>
                  </a:r>
                </a:p>
              </p:txBody>
            </p:sp>
          </p:grpSp>
          <p:sp>
            <p:nvSpPr>
              <p:cNvPr id="127" name="Freeform 126"/>
              <p:cNvSpPr/>
              <p:nvPr/>
            </p:nvSpPr>
            <p:spPr bwMode="auto">
              <a:xfrm>
                <a:off x="2275438" y="3337711"/>
                <a:ext cx="301782" cy="178051"/>
              </a:xfrm>
              <a:custGeom>
                <a:avLst/>
                <a:gdLst>
                  <a:gd name="connsiteX0" fmla="*/ 0 w 301782"/>
                  <a:gd name="connsiteY0" fmla="*/ 178051 h 178051"/>
                  <a:gd name="connsiteX1" fmla="*/ 301782 w 301782"/>
                  <a:gd name="connsiteY1" fmla="*/ 0 h 178051"/>
                  <a:gd name="connsiteX2" fmla="*/ 301782 w 301782"/>
                  <a:gd name="connsiteY2" fmla="*/ 0 h 17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782" h="178051">
                    <a:moveTo>
                      <a:pt x="0" y="178051"/>
                    </a:moveTo>
                    <a:lnTo>
                      <a:pt x="301782" y="0"/>
                    </a:lnTo>
                    <a:lnTo>
                      <a:pt x="301782" y="0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28" name="Freeform 127"/>
              <p:cNvSpPr/>
              <p:nvPr/>
            </p:nvSpPr>
            <p:spPr bwMode="auto">
              <a:xfrm>
                <a:off x="2272420" y="3337711"/>
                <a:ext cx="298764" cy="175034"/>
              </a:xfrm>
              <a:custGeom>
                <a:avLst/>
                <a:gdLst>
                  <a:gd name="connsiteX0" fmla="*/ 0 w 298764"/>
                  <a:gd name="connsiteY0" fmla="*/ 0 h 175034"/>
                  <a:gd name="connsiteX1" fmla="*/ 298764 w 298764"/>
                  <a:gd name="connsiteY1" fmla="*/ 175034 h 175034"/>
                  <a:gd name="connsiteX2" fmla="*/ 298764 w 298764"/>
                  <a:gd name="connsiteY2" fmla="*/ 175034 h 1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764" h="175034">
                    <a:moveTo>
                      <a:pt x="0" y="0"/>
                    </a:moveTo>
                    <a:lnTo>
                      <a:pt x="298764" y="175034"/>
                    </a:lnTo>
                    <a:lnTo>
                      <a:pt x="298764" y="175034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125" name="Rounded Rectangle 124"/>
            <p:cNvSpPr/>
            <p:nvPr/>
          </p:nvSpPr>
          <p:spPr bwMode="auto">
            <a:xfrm>
              <a:off x="4208718" y="2961196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75" name="Group 40"/>
          <p:cNvGrpSpPr/>
          <p:nvPr/>
        </p:nvGrpSpPr>
        <p:grpSpPr>
          <a:xfrm>
            <a:off x="1265101" y="1195694"/>
            <a:ext cx="697627" cy="587716"/>
            <a:chOff x="2094343" y="3129901"/>
            <a:chExt cx="697627" cy="587716"/>
          </a:xfrm>
        </p:grpSpPr>
        <p:grpSp>
          <p:nvGrpSpPr>
            <p:cNvPr id="77" name="Group 31"/>
            <p:cNvGrpSpPr/>
            <p:nvPr/>
          </p:nvGrpSpPr>
          <p:grpSpPr>
            <a:xfrm>
              <a:off x="2094343" y="3129901"/>
              <a:ext cx="697627" cy="587716"/>
              <a:chOff x="1594893" y="2995608"/>
              <a:chExt cx="697627" cy="587716"/>
            </a:xfrm>
          </p:grpSpPr>
          <p:sp>
            <p:nvSpPr>
              <p:cNvPr id="138" name="Rectangle 137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chemeClr val="tx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1754377" y="2995608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xx</a:t>
                </a: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1594893" y="3337103"/>
                <a:ext cx="6976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Bologna</a:t>
                </a:r>
              </a:p>
            </p:txBody>
          </p:sp>
        </p:grpSp>
        <p:sp>
          <p:nvSpPr>
            <p:cNvPr id="136" name="Freeform 135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78" name="Group 40"/>
          <p:cNvGrpSpPr/>
          <p:nvPr/>
        </p:nvGrpSpPr>
        <p:grpSpPr>
          <a:xfrm>
            <a:off x="1125164" y="1953161"/>
            <a:ext cx="644728" cy="587716"/>
            <a:chOff x="2094343" y="3129901"/>
            <a:chExt cx="644728" cy="587716"/>
          </a:xfrm>
        </p:grpSpPr>
        <p:grpSp>
          <p:nvGrpSpPr>
            <p:cNvPr id="79" name="Group 31"/>
            <p:cNvGrpSpPr/>
            <p:nvPr/>
          </p:nvGrpSpPr>
          <p:grpSpPr>
            <a:xfrm>
              <a:off x="2094343" y="3129901"/>
              <a:ext cx="644728" cy="587716"/>
              <a:chOff x="1594893" y="2995608"/>
              <a:chExt cx="644728" cy="587716"/>
            </a:xfrm>
          </p:grpSpPr>
          <p:sp>
            <p:nvSpPr>
              <p:cNvPr id="145" name="Rectangle 144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chemeClr val="tx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1754377" y="2995608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xx</a:t>
                </a: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1594893" y="3337103"/>
                <a:ext cx="64472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Brescia</a:t>
                </a:r>
              </a:p>
            </p:txBody>
          </p:sp>
        </p:grpSp>
        <p:sp>
          <p:nvSpPr>
            <p:cNvPr id="143" name="Freeform 142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80" name="Group 40"/>
          <p:cNvGrpSpPr/>
          <p:nvPr/>
        </p:nvGrpSpPr>
        <p:grpSpPr>
          <a:xfrm>
            <a:off x="1566497" y="2622247"/>
            <a:ext cx="516488" cy="587716"/>
            <a:chOff x="2158924" y="3129901"/>
            <a:chExt cx="516488" cy="587716"/>
          </a:xfrm>
        </p:grpSpPr>
        <p:grpSp>
          <p:nvGrpSpPr>
            <p:cNvPr id="81" name="Group 31"/>
            <p:cNvGrpSpPr/>
            <p:nvPr/>
          </p:nvGrpSpPr>
          <p:grpSpPr>
            <a:xfrm>
              <a:off x="2158924" y="3129901"/>
              <a:ext cx="516488" cy="587716"/>
              <a:chOff x="1659474" y="2995608"/>
              <a:chExt cx="516488" cy="587716"/>
            </a:xfrm>
          </p:grpSpPr>
          <p:sp>
            <p:nvSpPr>
              <p:cNvPr id="152" name="Rectangle 151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chemeClr val="tx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1754377" y="2995608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xx</a:t>
                </a: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1659474" y="3337103"/>
                <a:ext cx="51648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Pavia</a:t>
                </a:r>
              </a:p>
            </p:txBody>
          </p:sp>
        </p:grpSp>
        <p:sp>
          <p:nvSpPr>
            <p:cNvPr id="150" name="Freeform 149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82" name="Group 40"/>
          <p:cNvGrpSpPr/>
          <p:nvPr/>
        </p:nvGrpSpPr>
        <p:grpSpPr>
          <a:xfrm>
            <a:off x="2086022" y="3026193"/>
            <a:ext cx="654346" cy="587716"/>
            <a:chOff x="2094343" y="3129901"/>
            <a:chExt cx="654346" cy="587716"/>
          </a:xfrm>
        </p:grpSpPr>
        <p:grpSp>
          <p:nvGrpSpPr>
            <p:cNvPr id="83" name="Group 31"/>
            <p:cNvGrpSpPr/>
            <p:nvPr/>
          </p:nvGrpSpPr>
          <p:grpSpPr>
            <a:xfrm>
              <a:off x="2094343" y="3129901"/>
              <a:ext cx="654346" cy="587716"/>
              <a:chOff x="1594893" y="2995608"/>
              <a:chExt cx="654346" cy="587716"/>
            </a:xfrm>
          </p:grpSpPr>
          <p:sp>
            <p:nvSpPr>
              <p:cNvPr id="159" name="Rectangle 158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chemeClr val="tx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1754377" y="2995608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xx</a:t>
                </a: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1594893" y="3337103"/>
                <a:ext cx="65434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err="1" smtClean="0">
                    <a:latin typeface="Arial" pitchFamily="34" charset="0"/>
                    <a:cs typeface="Arial" pitchFamily="34" charset="0"/>
                  </a:rPr>
                  <a:t>Folgore</a:t>
                </a:r>
                <a:endParaRPr lang="en-US" sz="10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7" name="Freeform 156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338" name="TextBox 337"/>
          <p:cNvSpPr txBox="1"/>
          <p:nvPr/>
        </p:nvSpPr>
        <p:spPr>
          <a:xfrm>
            <a:off x="5366657" y="195943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28 May</a:t>
            </a:r>
          </a:p>
        </p:txBody>
      </p:sp>
      <p:grpSp>
        <p:nvGrpSpPr>
          <p:cNvPr id="84" name="Group 61"/>
          <p:cNvGrpSpPr/>
          <p:nvPr/>
        </p:nvGrpSpPr>
        <p:grpSpPr>
          <a:xfrm>
            <a:off x="5588836" y="4343443"/>
            <a:ext cx="304800" cy="574838"/>
            <a:chOff x="1774371" y="2995608"/>
            <a:chExt cx="304800" cy="574838"/>
          </a:xfrm>
        </p:grpSpPr>
        <p:sp>
          <p:nvSpPr>
            <p:cNvPr id="217" name="Rectangle 216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rgbClr val="0066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18" name="Rounded Rectangle 217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1795324" y="299560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1798755" y="3324225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85" name="Group 61"/>
          <p:cNvGrpSpPr/>
          <p:nvPr/>
        </p:nvGrpSpPr>
        <p:grpSpPr>
          <a:xfrm>
            <a:off x="3576644" y="2365291"/>
            <a:ext cx="333746" cy="578151"/>
            <a:chOff x="1756297" y="2995608"/>
            <a:chExt cx="333746" cy="578151"/>
          </a:xfrm>
        </p:grpSpPr>
        <p:sp>
          <p:nvSpPr>
            <p:cNvPr id="222" name="Rectangle 221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rgbClr val="0066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23" name="Rounded Rectangle 222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1795324" y="299560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1756297" y="3327538"/>
              <a:ext cx="3337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1T</a:t>
              </a:r>
            </a:p>
          </p:txBody>
        </p:sp>
      </p:grpSp>
      <p:grpSp>
        <p:nvGrpSpPr>
          <p:cNvPr id="86" name="Group 61"/>
          <p:cNvGrpSpPr/>
          <p:nvPr/>
        </p:nvGrpSpPr>
        <p:grpSpPr>
          <a:xfrm>
            <a:off x="5336735" y="3312565"/>
            <a:ext cx="304800" cy="574838"/>
            <a:chOff x="1774371" y="2995608"/>
            <a:chExt cx="304800" cy="574838"/>
          </a:xfrm>
        </p:grpSpPr>
        <p:sp>
          <p:nvSpPr>
            <p:cNvPr id="227" name="Rectangle 226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rgbClr val="0066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28" name="Rounded Rectangle 227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1795324" y="299560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1798755" y="3324225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87" name="Group 61"/>
          <p:cNvGrpSpPr/>
          <p:nvPr/>
        </p:nvGrpSpPr>
        <p:grpSpPr>
          <a:xfrm>
            <a:off x="5273074" y="3037084"/>
            <a:ext cx="325730" cy="574838"/>
            <a:chOff x="1759563" y="2995608"/>
            <a:chExt cx="325730" cy="574838"/>
          </a:xfrm>
        </p:grpSpPr>
        <p:sp>
          <p:nvSpPr>
            <p:cNvPr id="233" name="Rectangle 232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rgbClr val="0066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34" name="Rounded Rectangle 233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1795324" y="299560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1759563" y="3324225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22</a:t>
              </a:r>
            </a:p>
          </p:txBody>
        </p:sp>
      </p:grpSp>
      <p:grpSp>
        <p:nvGrpSpPr>
          <p:cNvPr id="88" name="Group 61"/>
          <p:cNvGrpSpPr/>
          <p:nvPr/>
        </p:nvGrpSpPr>
        <p:grpSpPr>
          <a:xfrm>
            <a:off x="4164440" y="2077044"/>
            <a:ext cx="325730" cy="554132"/>
            <a:chOff x="1759563" y="3016314"/>
            <a:chExt cx="325730" cy="554132"/>
          </a:xfrm>
        </p:grpSpPr>
        <p:sp>
          <p:nvSpPr>
            <p:cNvPr id="238" name="Rectangle 237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39" name="Rounded Rectangle 238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1785647" y="3016314"/>
              <a:ext cx="2904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III</a:t>
              </a: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1759563" y="3324225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</p:grpSp>
      <p:grpSp>
        <p:nvGrpSpPr>
          <p:cNvPr id="89" name="Group 61"/>
          <p:cNvGrpSpPr/>
          <p:nvPr/>
        </p:nvGrpSpPr>
        <p:grpSpPr>
          <a:xfrm>
            <a:off x="4300346" y="2668534"/>
            <a:ext cx="325730" cy="554132"/>
            <a:chOff x="1759563" y="3016314"/>
            <a:chExt cx="325730" cy="554132"/>
          </a:xfrm>
        </p:grpSpPr>
        <p:sp>
          <p:nvSpPr>
            <p:cNvPr id="243" name="Rectangle 242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44" name="Rounded Rectangle 243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1782196" y="3016314"/>
              <a:ext cx="2904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III</a:t>
              </a: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1759563" y="3324225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21</a:t>
              </a:r>
            </a:p>
          </p:txBody>
        </p:sp>
      </p:grpSp>
      <p:grpSp>
        <p:nvGrpSpPr>
          <p:cNvPr id="90" name="Group 61"/>
          <p:cNvGrpSpPr/>
          <p:nvPr/>
        </p:nvGrpSpPr>
        <p:grpSpPr>
          <a:xfrm>
            <a:off x="4005077" y="3663770"/>
            <a:ext cx="546945" cy="578237"/>
            <a:chOff x="1646412" y="2995608"/>
            <a:chExt cx="546945" cy="578237"/>
          </a:xfrm>
        </p:grpSpPr>
        <p:sp>
          <p:nvSpPr>
            <p:cNvPr id="258" name="Rectangle 257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chemeClr val="tx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59" name="Rounded Rectangle 258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1747738" y="299560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xx</a:t>
              </a: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1646412" y="3327624"/>
              <a:ext cx="5469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err="1" smtClean="0">
                  <a:latin typeface="Arial" pitchFamily="34" charset="0"/>
                  <a:cs typeface="Arial" pitchFamily="34" charset="0"/>
                </a:rPr>
                <a:t>Ariete</a:t>
              </a:r>
              <a:endParaRPr lang="en-US" sz="10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1" name="Group 201"/>
          <p:cNvGrpSpPr/>
          <p:nvPr/>
        </p:nvGrpSpPr>
        <p:grpSpPr>
          <a:xfrm>
            <a:off x="3874121" y="3017850"/>
            <a:ext cx="325917" cy="567012"/>
            <a:chOff x="4465725" y="3066642"/>
            <a:chExt cx="325917" cy="567012"/>
          </a:xfrm>
        </p:grpSpPr>
        <p:grpSp>
          <p:nvGrpSpPr>
            <p:cNvPr id="92" name="Group 40"/>
            <p:cNvGrpSpPr/>
            <p:nvPr/>
          </p:nvGrpSpPr>
          <p:grpSpPr>
            <a:xfrm>
              <a:off x="4465725" y="3066642"/>
              <a:ext cx="325917" cy="567012"/>
              <a:chOff x="2259211" y="3150605"/>
              <a:chExt cx="325917" cy="567012"/>
            </a:xfrm>
          </p:grpSpPr>
          <p:grpSp>
            <p:nvGrpSpPr>
              <p:cNvPr id="93" name="Group 31"/>
              <p:cNvGrpSpPr/>
              <p:nvPr/>
            </p:nvGrpSpPr>
            <p:grpSpPr>
              <a:xfrm>
                <a:off x="2259211" y="3150605"/>
                <a:ext cx="325917" cy="567012"/>
                <a:chOff x="1759761" y="3016312"/>
                <a:chExt cx="325917" cy="567012"/>
              </a:xfrm>
            </p:grpSpPr>
            <p:sp>
              <p:nvSpPr>
                <p:cNvPr id="268" name="Rectangle 267"/>
                <p:cNvSpPr/>
                <p:nvPr/>
              </p:nvSpPr>
              <p:spPr bwMode="auto">
                <a:xfrm>
                  <a:off x="1774371" y="3200400"/>
                  <a:ext cx="304800" cy="18505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269" name="TextBox 268"/>
                <p:cNvSpPr txBox="1"/>
                <p:nvPr/>
              </p:nvSpPr>
              <p:spPr>
                <a:xfrm>
                  <a:off x="1795214" y="3016312"/>
                  <a:ext cx="29046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III</a:t>
                  </a:r>
                </a:p>
              </p:txBody>
            </p:sp>
            <p:sp>
              <p:nvSpPr>
                <p:cNvPr id="270" name="TextBox 269"/>
                <p:cNvSpPr txBox="1"/>
                <p:nvPr/>
              </p:nvSpPr>
              <p:spPr>
                <a:xfrm>
                  <a:off x="1759761" y="3337103"/>
                  <a:ext cx="32573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15</a:t>
                  </a:r>
                </a:p>
              </p:txBody>
            </p:sp>
          </p:grpSp>
          <p:sp>
            <p:nvSpPr>
              <p:cNvPr id="266" name="Freeform 265"/>
              <p:cNvSpPr/>
              <p:nvPr/>
            </p:nvSpPr>
            <p:spPr bwMode="auto">
              <a:xfrm>
                <a:off x="2275438" y="3337711"/>
                <a:ext cx="301782" cy="178051"/>
              </a:xfrm>
              <a:custGeom>
                <a:avLst/>
                <a:gdLst>
                  <a:gd name="connsiteX0" fmla="*/ 0 w 301782"/>
                  <a:gd name="connsiteY0" fmla="*/ 178051 h 178051"/>
                  <a:gd name="connsiteX1" fmla="*/ 301782 w 301782"/>
                  <a:gd name="connsiteY1" fmla="*/ 0 h 178051"/>
                  <a:gd name="connsiteX2" fmla="*/ 301782 w 301782"/>
                  <a:gd name="connsiteY2" fmla="*/ 0 h 17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782" h="178051">
                    <a:moveTo>
                      <a:pt x="0" y="178051"/>
                    </a:moveTo>
                    <a:lnTo>
                      <a:pt x="301782" y="0"/>
                    </a:lnTo>
                    <a:lnTo>
                      <a:pt x="301782" y="0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67" name="Freeform 266"/>
              <p:cNvSpPr/>
              <p:nvPr/>
            </p:nvSpPr>
            <p:spPr bwMode="auto">
              <a:xfrm>
                <a:off x="2272420" y="3337711"/>
                <a:ext cx="298764" cy="175034"/>
              </a:xfrm>
              <a:custGeom>
                <a:avLst/>
                <a:gdLst>
                  <a:gd name="connsiteX0" fmla="*/ 0 w 298764"/>
                  <a:gd name="connsiteY0" fmla="*/ 0 h 175034"/>
                  <a:gd name="connsiteX1" fmla="*/ 298764 w 298764"/>
                  <a:gd name="connsiteY1" fmla="*/ 175034 h 175034"/>
                  <a:gd name="connsiteX2" fmla="*/ 298764 w 298764"/>
                  <a:gd name="connsiteY2" fmla="*/ 175034 h 1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764" h="175034">
                    <a:moveTo>
                      <a:pt x="0" y="0"/>
                    </a:moveTo>
                    <a:lnTo>
                      <a:pt x="298764" y="175034"/>
                    </a:lnTo>
                    <a:lnTo>
                      <a:pt x="298764" y="175034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264" name="Rounded Rectangle 263"/>
            <p:cNvSpPr/>
            <p:nvPr/>
          </p:nvSpPr>
          <p:spPr bwMode="auto">
            <a:xfrm>
              <a:off x="4532007" y="3294841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94" name="Group 210"/>
          <p:cNvGrpSpPr/>
          <p:nvPr/>
        </p:nvGrpSpPr>
        <p:grpSpPr>
          <a:xfrm>
            <a:off x="4199068" y="3350053"/>
            <a:ext cx="325917" cy="567012"/>
            <a:chOff x="4465725" y="3066642"/>
            <a:chExt cx="325917" cy="567012"/>
          </a:xfrm>
        </p:grpSpPr>
        <p:grpSp>
          <p:nvGrpSpPr>
            <p:cNvPr id="95" name="Group 40"/>
            <p:cNvGrpSpPr/>
            <p:nvPr/>
          </p:nvGrpSpPr>
          <p:grpSpPr>
            <a:xfrm>
              <a:off x="4465725" y="3066642"/>
              <a:ext cx="325917" cy="567012"/>
              <a:chOff x="2259211" y="3150605"/>
              <a:chExt cx="325917" cy="567012"/>
            </a:xfrm>
          </p:grpSpPr>
          <p:grpSp>
            <p:nvGrpSpPr>
              <p:cNvPr id="96" name="Group 31"/>
              <p:cNvGrpSpPr/>
              <p:nvPr/>
            </p:nvGrpSpPr>
            <p:grpSpPr>
              <a:xfrm>
                <a:off x="2259211" y="3150605"/>
                <a:ext cx="325917" cy="567012"/>
                <a:chOff x="1759761" y="3016312"/>
                <a:chExt cx="325917" cy="567012"/>
              </a:xfrm>
            </p:grpSpPr>
            <p:sp>
              <p:nvSpPr>
                <p:cNvPr id="277" name="Rectangle 276"/>
                <p:cNvSpPr/>
                <p:nvPr/>
              </p:nvSpPr>
              <p:spPr bwMode="auto">
                <a:xfrm>
                  <a:off x="1774371" y="3200400"/>
                  <a:ext cx="304800" cy="18505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278" name="TextBox 277"/>
                <p:cNvSpPr txBox="1"/>
                <p:nvPr/>
              </p:nvSpPr>
              <p:spPr>
                <a:xfrm>
                  <a:off x="1795214" y="3016312"/>
                  <a:ext cx="29046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III</a:t>
                  </a:r>
                </a:p>
              </p:txBody>
            </p:sp>
            <p:sp>
              <p:nvSpPr>
                <p:cNvPr id="279" name="TextBox 278"/>
                <p:cNvSpPr txBox="1"/>
                <p:nvPr/>
              </p:nvSpPr>
              <p:spPr>
                <a:xfrm>
                  <a:off x="1759761" y="3337103"/>
                  <a:ext cx="32573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21</a:t>
                  </a:r>
                </a:p>
              </p:txBody>
            </p:sp>
          </p:grpSp>
          <p:sp>
            <p:nvSpPr>
              <p:cNvPr id="275" name="Freeform 274"/>
              <p:cNvSpPr/>
              <p:nvPr/>
            </p:nvSpPr>
            <p:spPr bwMode="auto">
              <a:xfrm>
                <a:off x="2275438" y="3337711"/>
                <a:ext cx="301782" cy="178051"/>
              </a:xfrm>
              <a:custGeom>
                <a:avLst/>
                <a:gdLst>
                  <a:gd name="connsiteX0" fmla="*/ 0 w 301782"/>
                  <a:gd name="connsiteY0" fmla="*/ 178051 h 178051"/>
                  <a:gd name="connsiteX1" fmla="*/ 301782 w 301782"/>
                  <a:gd name="connsiteY1" fmla="*/ 0 h 178051"/>
                  <a:gd name="connsiteX2" fmla="*/ 301782 w 301782"/>
                  <a:gd name="connsiteY2" fmla="*/ 0 h 17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782" h="178051">
                    <a:moveTo>
                      <a:pt x="0" y="178051"/>
                    </a:moveTo>
                    <a:lnTo>
                      <a:pt x="301782" y="0"/>
                    </a:lnTo>
                    <a:lnTo>
                      <a:pt x="301782" y="0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76" name="Freeform 275"/>
              <p:cNvSpPr/>
              <p:nvPr/>
            </p:nvSpPr>
            <p:spPr bwMode="auto">
              <a:xfrm>
                <a:off x="2272420" y="3337711"/>
                <a:ext cx="298764" cy="175034"/>
              </a:xfrm>
              <a:custGeom>
                <a:avLst/>
                <a:gdLst>
                  <a:gd name="connsiteX0" fmla="*/ 0 w 298764"/>
                  <a:gd name="connsiteY0" fmla="*/ 0 h 175034"/>
                  <a:gd name="connsiteX1" fmla="*/ 298764 w 298764"/>
                  <a:gd name="connsiteY1" fmla="*/ 175034 h 175034"/>
                  <a:gd name="connsiteX2" fmla="*/ 298764 w 298764"/>
                  <a:gd name="connsiteY2" fmla="*/ 175034 h 1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764" h="175034">
                    <a:moveTo>
                      <a:pt x="0" y="0"/>
                    </a:moveTo>
                    <a:lnTo>
                      <a:pt x="298764" y="175034"/>
                    </a:lnTo>
                    <a:lnTo>
                      <a:pt x="298764" y="175034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273" name="Rounded Rectangle 272"/>
            <p:cNvSpPr/>
            <p:nvPr/>
          </p:nvSpPr>
          <p:spPr bwMode="auto">
            <a:xfrm>
              <a:off x="4532007" y="3294841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02" name="Group 171"/>
          <p:cNvGrpSpPr/>
          <p:nvPr/>
        </p:nvGrpSpPr>
        <p:grpSpPr>
          <a:xfrm>
            <a:off x="3179420" y="5790171"/>
            <a:ext cx="603050" cy="587716"/>
            <a:chOff x="4028659" y="2712081"/>
            <a:chExt cx="603050" cy="587716"/>
          </a:xfrm>
        </p:grpSpPr>
        <p:grpSp>
          <p:nvGrpSpPr>
            <p:cNvPr id="103" name="Group 40"/>
            <p:cNvGrpSpPr/>
            <p:nvPr/>
          </p:nvGrpSpPr>
          <p:grpSpPr>
            <a:xfrm>
              <a:off x="4028659" y="2712081"/>
              <a:ext cx="603050" cy="587716"/>
              <a:chOff x="2145328" y="3129901"/>
              <a:chExt cx="603050" cy="587716"/>
            </a:xfrm>
          </p:grpSpPr>
          <p:grpSp>
            <p:nvGrpSpPr>
              <p:cNvPr id="109" name="Group 31"/>
              <p:cNvGrpSpPr/>
              <p:nvPr/>
            </p:nvGrpSpPr>
            <p:grpSpPr>
              <a:xfrm>
                <a:off x="2145328" y="3129901"/>
                <a:ext cx="603050" cy="587716"/>
                <a:chOff x="1645878" y="2995608"/>
                <a:chExt cx="603050" cy="587716"/>
              </a:xfrm>
            </p:grpSpPr>
            <p:sp>
              <p:nvSpPr>
                <p:cNvPr id="286" name="Rectangle 285"/>
                <p:cNvSpPr/>
                <p:nvPr/>
              </p:nvSpPr>
              <p:spPr bwMode="auto">
                <a:xfrm>
                  <a:off x="1774371" y="3200400"/>
                  <a:ext cx="304800" cy="185057"/>
                </a:xfrm>
                <a:prstGeom prst="rect">
                  <a:avLst/>
                </a:prstGeom>
                <a:solidFill>
                  <a:schemeClr val="tx1"/>
                </a:solidFill>
                <a:ln w="19050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291" name="TextBox 290"/>
                <p:cNvSpPr txBox="1"/>
                <p:nvPr/>
              </p:nvSpPr>
              <p:spPr>
                <a:xfrm>
                  <a:off x="1754377" y="2995608"/>
                  <a:ext cx="35458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latin typeface="Arial" pitchFamily="34" charset="0"/>
                      <a:cs typeface="Arial" pitchFamily="34" charset="0"/>
                    </a:rPr>
                    <a:t>xx</a:t>
                  </a:r>
                </a:p>
              </p:txBody>
            </p:sp>
            <p:sp>
              <p:nvSpPr>
                <p:cNvPr id="296" name="TextBox 295"/>
                <p:cNvSpPr txBox="1"/>
                <p:nvPr/>
              </p:nvSpPr>
              <p:spPr>
                <a:xfrm>
                  <a:off x="1645878" y="3337103"/>
                  <a:ext cx="60305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Trieste</a:t>
                  </a:r>
                </a:p>
              </p:txBody>
            </p:sp>
          </p:grpSp>
          <p:sp>
            <p:nvSpPr>
              <p:cNvPr id="284" name="Freeform 283"/>
              <p:cNvSpPr/>
              <p:nvPr/>
            </p:nvSpPr>
            <p:spPr bwMode="auto">
              <a:xfrm>
                <a:off x="2275438" y="3337711"/>
                <a:ext cx="301782" cy="178051"/>
              </a:xfrm>
              <a:custGeom>
                <a:avLst/>
                <a:gdLst>
                  <a:gd name="connsiteX0" fmla="*/ 0 w 301782"/>
                  <a:gd name="connsiteY0" fmla="*/ 178051 h 178051"/>
                  <a:gd name="connsiteX1" fmla="*/ 301782 w 301782"/>
                  <a:gd name="connsiteY1" fmla="*/ 0 h 178051"/>
                  <a:gd name="connsiteX2" fmla="*/ 301782 w 301782"/>
                  <a:gd name="connsiteY2" fmla="*/ 0 h 17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782" h="178051">
                    <a:moveTo>
                      <a:pt x="0" y="178051"/>
                    </a:moveTo>
                    <a:lnTo>
                      <a:pt x="301782" y="0"/>
                    </a:lnTo>
                    <a:lnTo>
                      <a:pt x="301782" y="0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85" name="Freeform 284"/>
              <p:cNvSpPr/>
              <p:nvPr/>
            </p:nvSpPr>
            <p:spPr bwMode="auto">
              <a:xfrm>
                <a:off x="2272420" y="3337711"/>
                <a:ext cx="298764" cy="175034"/>
              </a:xfrm>
              <a:custGeom>
                <a:avLst/>
                <a:gdLst>
                  <a:gd name="connsiteX0" fmla="*/ 0 w 298764"/>
                  <a:gd name="connsiteY0" fmla="*/ 0 h 175034"/>
                  <a:gd name="connsiteX1" fmla="*/ 298764 w 298764"/>
                  <a:gd name="connsiteY1" fmla="*/ 175034 h 175034"/>
                  <a:gd name="connsiteX2" fmla="*/ 298764 w 298764"/>
                  <a:gd name="connsiteY2" fmla="*/ 175034 h 1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764" h="175034">
                    <a:moveTo>
                      <a:pt x="0" y="0"/>
                    </a:moveTo>
                    <a:lnTo>
                      <a:pt x="298764" y="175034"/>
                    </a:lnTo>
                    <a:lnTo>
                      <a:pt x="298764" y="175034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282" name="Rounded Rectangle 281"/>
            <p:cNvSpPr/>
            <p:nvPr/>
          </p:nvSpPr>
          <p:spPr bwMode="auto">
            <a:xfrm>
              <a:off x="4208718" y="2961196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214" name="Flowchart: Process 213"/>
          <p:cNvSpPr/>
          <p:nvPr/>
        </p:nvSpPr>
        <p:spPr bwMode="auto">
          <a:xfrm>
            <a:off x="0" y="4453321"/>
            <a:ext cx="674914" cy="1915886"/>
          </a:xfrm>
          <a:prstGeom prst="flowChartProcess">
            <a:avLst/>
          </a:prstGeom>
          <a:solidFill>
            <a:srgbClr val="99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15" name="Explosion 1 214"/>
          <p:cNvSpPr/>
          <p:nvPr/>
        </p:nvSpPr>
        <p:spPr bwMode="auto">
          <a:xfrm>
            <a:off x="3559628" y="5693228"/>
            <a:ext cx="468085" cy="522515"/>
          </a:xfrm>
          <a:prstGeom prst="irregularSeal1">
            <a:avLst/>
          </a:prstGeom>
          <a:solidFill>
            <a:srgbClr val="FFFF00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87" name="Explosion 1 286"/>
          <p:cNvSpPr/>
          <p:nvPr/>
        </p:nvSpPr>
        <p:spPr bwMode="auto">
          <a:xfrm>
            <a:off x="3341915" y="5715000"/>
            <a:ext cx="522514" cy="576942"/>
          </a:xfrm>
          <a:prstGeom prst="irregularSeal1">
            <a:avLst/>
          </a:prstGeom>
          <a:solidFill>
            <a:srgbClr val="FFFF00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89" name="Explosion 1 288"/>
          <p:cNvSpPr/>
          <p:nvPr/>
        </p:nvSpPr>
        <p:spPr bwMode="auto">
          <a:xfrm>
            <a:off x="4405376" y="3308096"/>
            <a:ext cx="361696" cy="386080"/>
          </a:xfrm>
          <a:prstGeom prst="irregularSeal1">
            <a:avLst/>
          </a:prstGeom>
          <a:solidFill>
            <a:srgbClr val="FF0000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90" name="Explosion 1 289"/>
          <p:cNvSpPr/>
          <p:nvPr/>
        </p:nvSpPr>
        <p:spPr bwMode="auto">
          <a:xfrm>
            <a:off x="4104640" y="2674112"/>
            <a:ext cx="414528" cy="447040"/>
          </a:xfrm>
          <a:prstGeom prst="irregularSeal1">
            <a:avLst/>
          </a:prstGeom>
          <a:solidFill>
            <a:srgbClr val="FF0000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pSp>
        <p:nvGrpSpPr>
          <p:cNvPr id="110" name="Group 47"/>
          <p:cNvGrpSpPr/>
          <p:nvPr/>
        </p:nvGrpSpPr>
        <p:grpSpPr>
          <a:xfrm>
            <a:off x="6638608" y="3891622"/>
            <a:ext cx="511679" cy="579808"/>
            <a:chOff x="2172199" y="3129901"/>
            <a:chExt cx="511679" cy="579808"/>
          </a:xfrm>
        </p:grpSpPr>
        <p:grpSp>
          <p:nvGrpSpPr>
            <p:cNvPr id="116" name="Group 31"/>
            <p:cNvGrpSpPr/>
            <p:nvPr/>
          </p:nvGrpSpPr>
          <p:grpSpPr>
            <a:xfrm>
              <a:off x="2172199" y="3129901"/>
              <a:ext cx="511679" cy="579808"/>
              <a:chOff x="1672749" y="2995608"/>
              <a:chExt cx="511679" cy="579808"/>
            </a:xfrm>
          </p:grpSpPr>
          <p:sp>
            <p:nvSpPr>
              <p:cNvPr id="297" name="Rectangle 296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98" name="TextBox 297"/>
              <p:cNvSpPr txBox="1"/>
              <p:nvPr/>
            </p:nvSpPr>
            <p:spPr>
              <a:xfrm>
                <a:off x="1792404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299" name="TextBox 298"/>
              <p:cNvSpPr txBox="1"/>
              <p:nvPr/>
            </p:nvSpPr>
            <p:spPr>
              <a:xfrm>
                <a:off x="1672749" y="3329195"/>
                <a:ext cx="51167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5 IND</a:t>
                </a:r>
              </a:p>
            </p:txBody>
          </p:sp>
        </p:grpSp>
        <p:sp>
          <p:nvSpPr>
            <p:cNvPr id="294" name="Freeform 293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95" name="Freeform 294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17" name="Group 47"/>
          <p:cNvGrpSpPr/>
          <p:nvPr/>
        </p:nvGrpSpPr>
        <p:grpSpPr>
          <a:xfrm>
            <a:off x="6164843" y="4312379"/>
            <a:ext cx="511679" cy="579808"/>
            <a:chOff x="2172199" y="3129901"/>
            <a:chExt cx="511679" cy="579808"/>
          </a:xfrm>
        </p:grpSpPr>
        <p:grpSp>
          <p:nvGrpSpPr>
            <p:cNvPr id="123" name="Group 31"/>
            <p:cNvGrpSpPr/>
            <p:nvPr/>
          </p:nvGrpSpPr>
          <p:grpSpPr>
            <a:xfrm>
              <a:off x="2172199" y="3129901"/>
              <a:ext cx="511679" cy="579808"/>
              <a:chOff x="1672749" y="2995608"/>
              <a:chExt cx="511679" cy="579808"/>
            </a:xfrm>
          </p:grpSpPr>
          <p:sp>
            <p:nvSpPr>
              <p:cNvPr id="304" name="Rectangle 303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05" name="TextBox 304"/>
              <p:cNvSpPr txBox="1"/>
              <p:nvPr/>
            </p:nvSpPr>
            <p:spPr>
              <a:xfrm>
                <a:off x="1792404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306" name="TextBox 305"/>
              <p:cNvSpPr txBox="1"/>
              <p:nvPr/>
            </p:nvSpPr>
            <p:spPr>
              <a:xfrm>
                <a:off x="1672749" y="3329195"/>
                <a:ext cx="51167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5 IND</a:t>
                </a:r>
              </a:p>
            </p:txBody>
          </p:sp>
        </p:grpSp>
        <p:sp>
          <p:nvSpPr>
            <p:cNvPr id="302" name="Freeform 301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03" name="Freeform 302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307" name="TextBox 306"/>
          <p:cNvSpPr txBox="1"/>
          <p:nvPr/>
        </p:nvSpPr>
        <p:spPr>
          <a:xfrm>
            <a:off x="4669969" y="5083629"/>
            <a:ext cx="340722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German AT held off the British assaults but the Germans also took losses</a:t>
            </a:r>
          </a:p>
        </p:txBody>
      </p:sp>
      <p:sp>
        <p:nvSpPr>
          <p:cNvPr id="308" name="TextBox 307"/>
          <p:cNvSpPr txBox="1"/>
          <p:nvPr/>
        </p:nvSpPr>
        <p:spPr>
          <a:xfrm>
            <a:off x="2768537" y="0"/>
            <a:ext cx="6375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On 29 May Rommel pulled back and consolidated                 his position inside the British minefields </a:t>
            </a:r>
          </a:p>
        </p:txBody>
      </p:sp>
      <p:grpSp>
        <p:nvGrpSpPr>
          <p:cNvPr id="124" name="Group 199"/>
          <p:cNvGrpSpPr/>
          <p:nvPr/>
        </p:nvGrpSpPr>
        <p:grpSpPr>
          <a:xfrm>
            <a:off x="4501824" y="4051371"/>
            <a:ext cx="354584" cy="574838"/>
            <a:chOff x="716899" y="4846590"/>
            <a:chExt cx="354584" cy="574838"/>
          </a:xfrm>
        </p:grpSpPr>
        <p:grpSp>
          <p:nvGrpSpPr>
            <p:cNvPr id="126" name="Group 40"/>
            <p:cNvGrpSpPr/>
            <p:nvPr/>
          </p:nvGrpSpPr>
          <p:grpSpPr>
            <a:xfrm>
              <a:off x="716899" y="4846590"/>
              <a:ext cx="354584" cy="574838"/>
              <a:chOff x="2250428" y="3129901"/>
              <a:chExt cx="354584" cy="574838"/>
            </a:xfrm>
          </p:grpSpPr>
          <p:grpSp>
            <p:nvGrpSpPr>
              <p:cNvPr id="132" name="Group 31"/>
              <p:cNvGrpSpPr/>
              <p:nvPr/>
            </p:nvGrpSpPr>
            <p:grpSpPr>
              <a:xfrm>
                <a:off x="2250428" y="3129901"/>
                <a:ext cx="354584" cy="574838"/>
                <a:chOff x="1750978" y="2995608"/>
                <a:chExt cx="354584" cy="574838"/>
              </a:xfrm>
            </p:grpSpPr>
            <p:sp>
              <p:nvSpPr>
                <p:cNvPr id="254" name="Rectangle 253"/>
                <p:cNvSpPr/>
                <p:nvPr/>
              </p:nvSpPr>
              <p:spPr bwMode="auto">
                <a:xfrm>
                  <a:off x="1774371" y="3200400"/>
                  <a:ext cx="304800" cy="18505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255" name="TextBox 254"/>
                <p:cNvSpPr txBox="1"/>
                <p:nvPr/>
              </p:nvSpPr>
              <p:spPr>
                <a:xfrm>
                  <a:off x="1750978" y="2995608"/>
                  <a:ext cx="35458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latin typeface="Arial" pitchFamily="34" charset="0"/>
                      <a:cs typeface="Arial" pitchFamily="34" charset="0"/>
                    </a:rPr>
                    <a:t>xx</a:t>
                  </a:r>
                </a:p>
              </p:txBody>
            </p:sp>
            <p:sp>
              <p:nvSpPr>
                <p:cNvPr id="256" name="TextBox 255"/>
                <p:cNvSpPr txBox="1"/>
                <p:nvPr/>
              </p:nvSpPr>
              <p:spPr>
                <a:xfrm>
                  <a:off x="1764523" y="3324225"/>
                  <a:ext cx="32573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90</a:t>
                  </a:r>
                </a:p>
              </p:txBody>
            </p:sp>
          </p:grpSp>
          <p:sp>
            <p:nvSpPr>
              <p:cNvPr id="252" name="Freeform 251"/>
              <p:cNvSpPr/>
              <p:nvPr/>
            </p:nvSpPr>
            <p:spPr bwMode="auto">
              <a:xfrm>
                <a:off x="2275438" y="3337711"/>
                <a:ext cx="301782" cy="178051"/>
              </a:xfrm>
              <a:custGeom>
                <a:avLst/>
                <a:gdLst>
                  <a:gd name="connsiteX0" fmla="*/ 0 w 301782"/>
                  <a:gd name="connsiteY0" fmla="*/ 178051 h 178051"/>
                  <a:gd name="connsiteX1" fmla="*/ 301782 w 301782"/>
                  <a:gd name="connsiteY1" fmla="*/ 0 h 178051"/>
                  <a:gd name="connsiteX2" fmla="*/ 301782 w 301782"/>
                  <a:gd name="connsiteY2" fmla="*/ 0 h 17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782" h="178051">
                    <a:moveTo>
                      <a:pt x="0" y="178051"/>
                    </a:moveTo>
                    <a:lnTo>
                      <a:pt x="301782" y="0"/>
                    </a:lnTo>
                    <a:lnTo>
                      <a:pt x="301782" y="0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53" name="Freeform 252"/>
              <p:cNvSpPr/>
              <p:nvPr/>
            </p:nvSpPr>
            <p:spPr bwMode="auto">
              <a:xfrm>
                <a:off x="2272420" y="3337711"/>
                <a:ext cx="298764" cy="175034"/>
              </a:xfrm>
              <a:custGeom>
                <a:avLst/>
                <a:gdLst>
                  <a:gd name="connsiteX0" fmla="*/ 0 w 298764"/>
                  <a:gd name="connsiteY0" fmla="*/ 0 h 175034"/>
                  <a:gd name="connsiteX1" fmla="*/ 298764 w 298764"/>
                  <a:gd name="connsiteY1" fmla="*/ 175034 h 175034"/>
                  <a:gd name="connsiteX2" fmla="*/ 298764 w 298764"/>
                  <a:gd name="connsiteY2" fmla="*/ 175034 h 1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764" h="175034">
                    <a:moveTo>
                      <a:pt x="0" y="0"/>
                    </a:moveTo>
                    <a:lnTo>
                      <a:pt x="298764" y="175034"/>
                    </a:lnTo>
                    <a:lnTo>
                      <a:pt x="298764" y="175034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249" name="Oval 248"/>
            <p:cNvSpPr/>
            <p:nvPr/>
          </p:nvSpPr>
          <p:spPr bwMode="auto">
            <a:xfrm>
              <a:off x="741037" y="5245053"/>
              <a:ext cx="57788" cy="5778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50" name="Oval 249"/>
            <p:cNvSpPr/>
            <p:nvPr/>
          </p:nvSpPr>
          <p:spPr bwMode="auto">
            <a:xfrm>
              <a:off x="985218" y="5244487"/>
              <a:ext cx="57788" cy="5778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288" name="Explosion 1 287"/>
          <p:cNvSpPr/>
          <p:nvPr/>
        </p:nvSpPr>
        <p:spPr bwMode="auto">
          <a:xfrm>
            <a:off x="4691743" y="4136572"/>
            <a:ext cx="413657" cy="478972"/>
          </a:xfrm>
          <a:prstGeom prst="irregularSeal1">
            <a:avLst/>
          </a:prstGeom>
          <a:solidFill>
            <a:srgbClr val="FF0000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09" name="TextBox 308"/>
          <p:cNvSpPr txBox="1"/>
          <p:nvPr/>
        </p:nvSpPr>
        <p:spPr>
          <a:xfrm>
            <a:off x="6324600" y="762000"/>
            <a:ext cx="2089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(The Cauldron)</a:t>
            </a:r>
          </a:p>
        </p:txBody>
      </p:sp>
      <p:sp>
        <p:nvSpPr>
          <p:cNvPr id="310" name="TextBox 309"/>
          <p:cNvSpPr txBox="1"/>
          <p:nvPr/>
        </p:nvSpPr>
        <p:spPr>
          <a:xfrm>
            <a:off x="5087112" y="4915879"/>
            <a:ext cx="4056888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Some British replacement tanks were available – More uncoordinated attacks were made on 29 May</a:t>
            </a:r>
          </a:p>
        </p:txBody>
      </p:sp>
      <p:sp>
        <p:nvSpPr>
          <p:cNvPr id="311" name="Explosion 1 310"/>
          <p:cNvSpPr/>
          <p:nvPr/>
        </p:nvSpPr>
        <p:spPr bwMode="auto">
          <a:xfrm>
            <a:off x="4322867" y="3775323"/>
            <a:ext cx="342216" cy="394232"/>
          </a:xfrm>
          <a:prstGeom prst="irregularSeal1">
            <a:avLst/>
          </a:prstGeom>
          <a:solidFill>
            <a:srgbClr val="FF0000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12" name="Explosion 1 311"/>
          <p:cNvSpPr/>
          <p:nvPr/>
        </p:nvSpPr>
        <p:spPr bwMode="auto">
          <a:xfrm>
            <a:off x="4340225" y="3171825"/>
            <a:ext cx="390525" cy="438150"/>
          </a:xfrm>
          <a:prstGeom prst="irregularSeal1">
            <a:avLst/>
          </a:prstGeom>
          <a:solidFill>
            <a:srgbClr val="FF0000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pSp>
        <p:nvGrpSpPr>
          <p:cNvPr id="133" name="Group 219"/>
          <p:cNvGrpSpPr/>
          <p:nvPr/>
        </p:nvGrpSpPr>
        <p:grpSpPr>
          <a:xfrm>
            <a:off x="-238126" y="5797706"/>
            <a:ext cx="238126" cy="278605"/>
            <a:chOff x="4595812" y="3412332"/>
            <a:chExt cx="238126" cy="278605"/>
          </a:xfrm>
        </p:grpSpPr>
        <p:grpSp>
          <p:nvGrpSpPr>
            <p:cNvPr id="134" name="Group 11"/>
            <p:cNvGrpSpPr/>
            <p:nvPr/>
          </p:nvGrpSpPr>
          <p:grpSpPr>
            <a:xfrm>
              <a:off x="4614861" y="3412332"/>
              <a:ext cx="219077" cy="278605"/>
              <a:chOff x="4274342" y="3424238"/>
              <a:chExt cx="219077" cy="278605"/>
            </a:xfrm>
          </p:grpSpPr>
          <p:sp>
            <p:nvSpPr>
              <p:cNvPr id="208" name="Trapezoid 207"/>
              <p:cNvSpPr/>
              <p:nvPr/>
            </p:nvSpPr>
            <p:spPr bwMode="auto">
              <a:xfrm flipV="1">
                <a:off x="4396911" y="3569492"/>
                <a:ext cx="46501" cy="133351"/>
              </a:xfrm>
              <a:prstGeom prst="trapezoid">
                <a:avLst/>
              </a:prstGeom>
              <a:solidFill>
                <a:srgbClr val="99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09" name="Trapezoid 208"/>
              <p:cNvSpPr/>
              <p:nvPr/>
            </p:nvSpPr>
            <p:spPr bwMode="auto">
              <a:xfrm>
                <a:off x="4396911" y="3424238"/>
                <a:ext cx="45719" cy="125768"/>
              </a:xfrm>
              <a:prstGeom prst="trapezoid">
                <a:avLst/>
              </a:prstGeom>
              <a:solidFill>
                <a:srgbClr val="99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10" name="Trapezoid 209"/>
              <p:cNvSpPr/>
              <p:nvPr/>
            </p:nvSpPr>
            <p:spPr bwMode="auto">
              <a:xfrm rot="16200000" flipH="1">
                <a:off x="4335829" y="3490485"/>
                <a:ext cx="36576" cy="140496"/>
              </a:xfrm>
              <a:prstGeom prst="trapezoid">
                <a:avLst/>
              </a:prstGeom>
              <a:solidFill>
                <a:srgbClr val="99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11" name="Pentagon 210"/>
              <p:cNvSpPr/>
              <p:nvPr/>
            </p:nvSpPr>
            <p:spPr bwMode="auto">
              <a:xfrm>
                <a:off x="4424362" y="3543300"/>
                <a:ext cx="69057" cy="36576"/>
              </a:xfrm>
              <a:prstGeom prst="homePlate">
                <a:avLst/>
              </a:prstGeom>
              <a:solidFill>
                <a:srgbClr val="99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12" name="Flowchart: Alternate Process 211"/>
              <p:cNvSpPr/>
              <p:nvPr/>
            </p:nvSpPr>
            <p:spPr bwMode="auto">
              <a:xfrm>
                <a:off x="4378992" y="3542821"/>
                <a:ext cx="66675" cy="36576"/>
              </a:xfrm>
              <a:prstGeom prst="flowChartAlternateProcess">
                <a:avLst/>
              </a:prstGeom>
              <a:solidFill>
                <a:schemeClr val="accent3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13" name="Flowchart: Process 212"/>
              <p:cNvSpPr/>
              <p:nvPr/>
            </p:nvSpPr>
            <p:spPr bwMode="auto">
              <a:xfrm>
                <a:off x="4274342" y="3514724"/>
                <a:ext cx="36576" cy="92869"/>
              </a:xfrm>
              <a:prstGeom prst="flowChartProcess">
                <a:avLst/>
              </a:prstGeom>
              <a:solidFill>
                <a:srgbClr val="99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207" name="Minus 206"/>
            <p:cNvSpPr/>
            <p:nvPr/>
          </p:nvSpPr>
          <p:spPr bwMode="auto">
            <a:xfrm>
              <a:off x="4595812" y="3526632"/>
              <a:ext cx="61912" cy="45719"/>
            </a:xfrm>
            <a:prstGeom prst="mathMinu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35" name="Group 219"/>
          <p:cNvGrpSpPr/>
          <p:nvPr/>
        </p:nvGrpSpPr>
        <p:grpSpPr>
          <a:xfrm>
            <a:off x="-310579" y="5974090"/>
            <a:ext cx="238126" cy="278605"/>
            <a:chOff x="4595812" y="3412332"/>
            <a:chExt cx="238126" cy="278605"/>
          </a:xfrm>
        </p:grpSpPr>
        <p:grpSp>
          <p:nvGrpSpPr>
            <p:cNvPr id="141" name="Group 11"/>
            <p:cNvGrpSpPr/>
            <p:nvPr/>
          </p:nvGrpSpPr>
          <p:grpSpPr>
            <a:xfrm>
              <a:off x="4614861" y="3412332"/>
              <a:ext cx="219077" cy="278605"/>
              <a:chOff x="4274342" y="3424238"/>
              <a:chExt cx="219077" cy="278605"/>
            </a:xfrm>
          </p:grpSpPr>
          <p:sp>
            <p:nvSpPr>
              <p:cNvPr id="319" name="Trapezoid 318"/>
              <p:cNvSpPr/>
              <p:nvPr/>
            </p:nvSpPr>
            <p:spPr bwMode="auto">
              <a:xfrm flipV="1">
                <a:off x="4396911" y="3569492"/>
                <a:ext cx="46501" cy="133351"/>
              </a:xfrm>
              <a:prstGeom prst="trapezoid">
                <a:avLst/>
              </a:prstGeom>
              <a:solidFill>
                <a:srgbClr val="99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20" name="Trapezoid 319"/>
              <p:cNvSpPr/>
              <p:nvPr/>
            </p:nvSpPr>
            <p:spPr bwMode="auto">
              <a:xfrm>
                <a:off x="4396911" y="3424238"/>
                <a:ext cx="45719" cy="125768"/>
              </a:xfrm>
              <a:prstGeom prst="trapezoid">
                <a:avLst/>
              </a:prstGeom>
              <a:solidFill>
                <a:srgbClr val="99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21" name="Trapezoid 320"/>
              <p:cNvSpPr/>
              <p:nvPr/>
            </p:nvSpPr>
            <p:spPr bwMode="auto">
              <a:xfrm rot="16200000" flipH="1">
                <a:off x="4335829" y="3490485"/>
                <a:ext cx="36576" cy="140496"/>
              </a:xfrm>
              <a:prstGeom prst="trapezoid">
                <a:avLst/>
              </a:prstGeom>
              <a:solidFill>
                <a:srgbClr val="99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22" name="Pentagon 321"/>
              <p:cNvSpPr/>
              <p:nvPr/>
            </p:nvSpPr>
            <p:spPr bwMode="auto">
              <a:xfrm>
                <a:off x="4424362" y="3543300"/>
                <a:ext cx="69057" cy="36576"/>
              </a:xfrm>
              <a:prstGeom prst="homePlate">
                <a:avLst/>
              </a:prstGeom>
              <a:solidFill>
                <a:srgbClr val="99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23" name="Flowchart: Alternate Process 322"/>
              <p:cNvSpPr/>
              <p:nvPr/>
            </p:nvSpPr>
            <p:spPr bwMode="auto">
              <a:xfrm>
                <a:off x="4378992" y="3542821"/>
                <a:ext cx="66675" cy="36576"/>
              </a:xfrm>
              <a:prstGeom prst="flowChartAlternateProcess">
                <a:avLst/>
              </a:prstGeom>
              <a:solidFill>
                <a:schemeClr val="accent3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24" name="Flowchart: Process 323"/>
              <p:cNvSpPr/>
              <p:nvPr/>
            </p:nvSpPr>
            <p:spPr bwMode="auto">
              <a:xfrm>
                <a:off x="4274342" y="3514724"/>
                <a:ext cx="36576" cy="92869"/>
              </a:xfrm>
              <a:prstGeom prst="flowChartProcess">
                <a:avLst/>
              </a:prstGeom>
              <a:solidFill>
                <a:srgbClr val="99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318" name="Minus 317"/>
            <p:cNvSpPr/>
            <p:nvPr/>
          </p:nvSpPr>
          <p:spPr bwMode="auto">
            <a:xfrm>
              <a:off x="4595812" y="3526632"/>
              <a:ext cx="61912" cy="45719"/>
            </a:xfrm>
            <a:prstGeom prst="mathMinu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230" name="Flowchart: Process 229"/>
          <p:cNvSpPr/>
          <p:nvPr/>
        </p:nvSpPr>
        <p:spPr bwMode="auto">
          <a:xfrm>
            <a:off x="0" y="4735746"/>
            <a:ext cx="674914" cy="1915886"/>
          </a:xfrm>
          <a:prstGeom prst="flowChartProcess">
            <a:avLst/>
          </a:prstGeom>
          <a:solidFill>
            <a:srgbClr val="99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pSp>
        <p:nvGrpSpPr>
          <p:cNvPr id="142" name="Group 314"/>
          <p:cNvGrpSpPr/>
          <p:nvPr/>
        </p:nvGrpSpPr>
        <p:grpSpPr>
          <a:xfrm>
            <a:off x="0" y="4016275"/>
            <a:ext cx="3309257" cy="2841725"/>
            <a:chOff x="-1121229" y="1839685"/>
            <a:chExt cx="3309257" cy="2841725"/>
          </a:xfrm>
        </p:grpSpPr>
        <p:sp>
          <p:nvSpPr>
            <p:cNvPr id="314" name="Freeform 313"/>
            <p:cNvSpPr/>
            <p:nvPr/>
          </p:nvSpPr>
          <p:spPr bwMode="auto">
            <a:xfrm>
              <a:off x="947056" y="1839685"/>
              <a:ext cx="1088572" cy="500743"/>
            </a:xfrm>
            <a:custGeom>
              <a:avLst/>
              <a:gdLst>
                <a:gd name="connsiteX0" fmla="*/ 0 w 1088572"/>
                <a:gd name="connsiteY0" fmla="*/ 500743 h 500743"/>
                <a:gd name="connsiteX1" fmla="*/ 1088572 w 1088572"/>
                <a:gd name="connsiteY1" fmla="*/ 0 h 500743"/>
                <a:gd name="connsiteX2" fmla="*/ 1088572 w 1088572"/>
                <a:gd name="connsiteY2" fmla="*/ 0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8572" h="500743">
                  <a:moveTo>
                    <a:pt x="0" y="500743"/>
                  </a:moveTo>
                  <a:lnTo>
                    <a:pt x="1088572" y="0"/>
                  </a:lnTo>
                  <a:lnTo>
                    <a:pt x="1088572" y="0"/>
                  </a:lnTo>
                </a:path>
              </a:pathLst>
            </a:cu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-1121229" y="2373086"/>
              <a:ext cx="3309257" cy="2308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Rommel decided to open a supply line through the British minefields – Would have to eliminate a brigade of 50 Div (150Bde)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3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9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2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23 C 0.05417 0.00046 0.26424 0.00324 0.32778 0.0044 C 0.39132 0.00555 0.36771 0.00671 0.38056 0.00671 C 0.3934 0.00671 0.39844 0.00625 0.40538 0.0044 C 0.41233 0.00254 0.41753 -0.00047 0.42205 -0.00509 C 0.42656 -0.00972 0.4309 -0.01574 0.43281 -0.02408 C 0.43472 -0.03241 0.43559 -0.04445 0.43385 -0.05579 C 0.43212 -0.06713 0.4283 -0.08426 0.42205 -0.09236 C 0.4158 -0.10047 0.40556 -0.10185 0.39583 -0.10509 C 0.38611 -0.10834 0.37691 -0.11111 0.36372 -0.11134 C 0.35052 -0.11158 0.37674 -0.11597 0.31615 -0.10672 C 0.25556 -0.09746 0.06632 -0.06644 0.00052 -0.05579 " pathEditMode="relative" rAng="0" ptsTypes="aaaaaaaaaaaa">
                                      <p:cBhvr>
                                        <p:cTn id="26" dur="5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uka2 plus 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23 C 0.05417 0.00046 0.26424 0.00324 0.32778 0.0044 C 0.39132 0.00555 0.36771 0.00671 0.38056 0.00671 C 0.3934 0.00671 0.39844 0.00625 0.40538 0.0044 C 0.41233 0.00254 0.41753 -0.00047 0.42205 -0.00509 C 0.42656 -0.00972 0.4309 -0.01574 0.43281 -0.02408 C 0.43472 -0.03241 0.43559 -0.04445 0.43385 -0.05579 C 0.43212 -0.06713 0.4283 -0.08426 0.42205 -0.09236 C 0.4158 -0.10047 0.40556 -0.10185 0.39583 -0.10509 C 0.38611 -0.10834 0.37691 -0.11111 0.36372 -0.11134 C 0.35052 -0.11158 0.37674 -0.11597 0.31615 -0.10672 C 0.25556 -0.09746 0.06632 -0.06644 0.00052 -0.05579 " pathEditMode="relative" rAng="0" ptsTypes="aaaaaaaaaaaa">
                                      <p:cBhvr>
                                        <p:cTn id="28" dur="5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" y="-5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-11400000">
                                      <p:cBhvr>
                                        <p:cTn id="3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-11400000">
                                      <p:cBhvr>
                                        <p:cTn id="3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ttle4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7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4.44444E-6 C -0.02829 -0.0125 -0.05659 -0.025 -0.06788 -0.0301 " pathEditMode="relative" ptsTypes="aA">
                                      <p:cBhvr>
                                        <p:cTn id="5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sio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88 -0.0301 C -0.04306 -0.0294 -0.01823 -0.02871 -0.00833 -0.02848 " pathEditMode="relative" ptsTypes="aA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4.39713E-8 C -0.01319 -0.00185 -0.02552 -0.0037 -0.03802 -0.00116 C -0.05052 0.00139 -0.06944 0.01319 -0.07569 0.01597 " pathEditMode="relative" ptsTypes="aaA">
                                      <p:cBhvr>
                                        <p:cTn id="6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4" dur="indefinite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69 0.01596 C -0.05937 0.00532 -0.04288 -0.0051 -0.03038 -0.01296 C -0.01788 -0.02083 -0.00521 -0.02847 -0.00017 -0.03148 " pathEditMode="relative" ptsTypes="aaA">
                                      <p:cBhvr>
                                        <p:cTn id="7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3414E-6 C 0.00695 0.00393 0.03299 0.01828 0.04167 0.0231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12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sio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7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0.02314 C 0.02865 0.00995 0.01581 -0.00301 0.0106 -0.00833 " pathEditMode="relative" ptsTypes="aA">
                                      <p:cBhvr>
                                        <p:cTn id="8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6.87182E-6 C -0.00295 -0.01991 -0.0059 -0.03957 -0.0118 -0.05045 C -0.0177 -0.06132 -0.02621 -0.0634 -0.03524 -0.06549 C -0.04427 -0.06757 -0.05885 -0.06919 -0.06597 -0.06317 C -0.07308 -0.05716 -0.07621 -0.03518 -0.07829 -0.02962 " pathEditMode="relative" ptsTypes="aaaaA">
                                      <p:cBhvr>
                                        <p:cTn id="101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13327E-6 C -0.01163 0.00856 -0.02309 0.01735 -0.02795 0.02082 " pathEditMode="relative" ptsTypes="aA">
                                      <p:cBhvr>
                                        <p:cTn id="10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47 C 0.00208 0.02475 0.00365 0.05021 0.00122 0.07265 C -0.00121 0.09509 -0.00677 0.11453 -0.01389 0.13443 C -0.02101 0.15432 -0.03715 0.18209 -0.04184 0.19157 " pathEditMode="relative" ptsTypes="aaaA">
                                      <p:cBhvr>
                                        <p:cTn id="10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9454E-7 C -0.01093 0.0081 -0.02187 0.0162 -0.02621 0.01944 " pathEditMode="relative" ptsTypes="aA">
                                      <p:cBhvr>
                                        <p:cTn id="10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093 C -0.00035 0.01365 0.00104 0.02823 -0.00208 0.04142 C -0.00521 0.0546 -0.01736 0.07265 -0.02049 0.07867 " pathEditMode="relative" rAng="0" ptsTypes="aaA">
                                      <p:cBhvr>
                                        <p:cTn id="10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16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2847 C -0.05278 -0.05371 -0.09722 -0.07894 -0.11493 -0.08912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-3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sio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27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3 -0.08912 C -0.08576 -0.08009 -0.05642 -0.07106 -0.04479 -0.06759 " pathEditMode="relative" ptsTypes="aA">
                                      <p:cBhvr>
                                        <p:cTn id="12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C -0.01441 -0.0081 -0.02865 -0.0162 -0.04132 -0.02269 C -0.054 -0.02917 -0.06788 -0.03657 -0.0757 -0.03935 C -0.08351 -0.04213 -0.08559 -0.03889 -0.0882 -0.03889 " pathEditMode="relative" rAng="0" ptsTypes="aaaa">
                                      <p:cBhvr>
                                        <p:cTn id="13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-2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s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2 -0.03866 C -0.07361 -0.03079 -0.05886 -0.02292 -0.04445 -0.01505 C -0.03004 -0.00718 -0.00886 0.00417 -0.00174 0.0081 " pathEditMode="relative" rAng="0" ptsTypes="aaA">
                                      <p:cBhvr>
                                        <p:cTn id="13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215" grpId="0" animBg="1"/>
      <p:bldP spid="215" grpId="1" animBg="1"/>
      <p:bldP spid="287" grpId="0" animBg="1"/>
      <p:bldP spid="287" grpId="1" animBg="1"/>
      <p:bldP spid="289" grpId="0" animBg="1"/>
      <p:bldP spid="289" grpId="1" animBg="1"/>
      <p:bldP spid="290" grpId="0" animBg="1"/>
      <p:bldP spid="290" grpId="1" animBg="1"/>
      <p:bldP spid="307" grpId="0" animBg="1"/>
      <p:bldP spid="307" grpId="1" animBg="1"/>
      <p:bldP spid="308" grpId="0"/>
      <p:bldP spid="288" grpId="0" animBg="1"/>
      <p:bldP spid="288" grpId="1" animBg="1"/>
      <p:bldP spid="309" grpId="0"/>
      <p:bldP spid="310" grpId="0" animBg="1"/>
      <p:bldP spid="311" grpId="0" animBg="1"/>
      <p:bldP spid="311" grpId="1" animBg="1"/>
      <p:bldP spid="312" grpId="0" animBg="1"/>
      <p:bldP spid="3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657" y="751114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As Rommel made preparations to destroy the British 150</a:t>
            </a:r>
            <a:r>
              <a:rPr lang="en-US" sz="2400" baseline="30000" dirty="0" smtClean="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Bde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, the British high command wasted three days in meetings between Ritchie and his corps commanders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2771" y="2777184"/>
            <a:ext cx="8741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They felt they had Rommel in a trap but cold not agree on a strategy to close it – Ritchie made no attempt to take charge – It was command by committee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811486"/>
            <a:ext cx="7761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Finally, they decided they could be ready to assault Rommel’s position on 5 June – It would be far too 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200" descr="Map - Gazal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8123" y="0"/>
            <a:ext cx="7725981" cy="6858000"/>
          </a:xfrm>
          <a:prstGeom prst="rect">
            <a:avLst/>
          </a:prstGeom>
        </p:spPr>
      </p:pic>
      <p:grpSp>
        <p:nvGrpSpPr>
          <p:cNvPr id="2" name="Group 40"/>
          <p:cNvGrpSpPr/>
          <p:nvPr/>
        </p:nvGrpSpPr>
        <p:grpSpPr>
          <a:xfrm>
            <a:off x="2169069" y="1078969"/>
            <a:ext cx="468398" cy="574838"/>
            <a:chOff x="2182139" y="3129901"/>
            <a:chExt cx="468398" cy="574838"/>
          </a:xfrm>
        </p:grpSpPr>
        <p:grpSp>
          <p:nvGrpSpPr>
            <p:cNvPr id="3" name="Group 31"/>
            <p:cNvGrpSpPr/>
            <p:nvPr/>
          </p:nvGrpSpPr>
          <p:grpSpPr>
            <a:xfrm>
              <a:off x="2182139" y="3129901"/>
              <a:ext cx="468398" cy="574838"/>
              <a:chOff x="1682689" y="2995608"/>
              <a:chExt cx="468398" cy="574838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91766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82689" y="3324225"/>
                <a:ext cx="4683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1 SA</a:t>
                </a:r>
              </a:p>
            </p:txBody>
          </p:sp>
        </p:grpSp>
        <p:sp>
          <p:nvSpPr>
            <p:cNvPr id="5" name="Freeform 4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4" name="Group 40"/>
          <p:cNvGrpSpPr/>
          <p:nvPr/>
        </p:nvGrpSpPr>
        <p:grpSpPr>
          <a:xfrm>
            <a:off x="2218288" y="1462637"/>
            <a:ext cx="468398" cy="574838"/>
            <a:chOff x="2182139" y="3129901"/>
            <a:chExt cx="468398" cy="574838"/>
          </a:xfrm>
        </p:grpSpPr>
        <p:grpSp>
          <p:nvGrpSpPr>
            <p:cNvPr id="10" name="Group 31"/>
            <p:cNvGrpSpPr/>
            <p:nvPr/>
          </p:nvGrpSpPr>
          <p:grpSpPr>
            <a:xfrm>
              <a:off x="2182139" y="3129901"/>
              <a:ext cx="468398" cy="574838"/>
              <a:chOff x="1682689" y="2995608"/>
              <a:chExt cx="468398" cy="574838"/>
            </a:xfrm>
          </p:grpSpPr>
          <p:sp>
            <p:nvSpPr>
              <p:cNvPr id="14" name="Rectangle 13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791766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682689" y="3324225"/>
                <a:ext cx="4683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1 SA</a:t>
                </a:r>
              </a:p>
            </p:txBody>
          </p:sp>
        </p:grpSp>
        <p:sp>
          <p:nvSpPr>
            <p:cNvPr id="12" name="Freeform 11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1" name="Group 40"/>
          <p:cNvGrpSpPr/>
          <p:nvPr/>
        </p:nvGrpSpPr>
        <p:grpSpPr>
          <a:xfrm>
            <a:off x="1972195" y="2024205"/>
            <a:ext cx="468398" cy="574838"/>
            <a:chOff x="2182139" y="3129901"/>
            <a:chExt cx="468398" cy="574838"/>
          </a:xfrm>
        </p:grpSpPr>
        <p:grpSp>
          <p:nvGrpSpPr>
            <p:cNvPr id="17" name="Group 31"/>
            <p:cNvGrpSpPr/>
            <p:nvPr/>
          </p:nvGrpSpPr>
          <p:grpSpPr>
            <a:xfrm>
              <a:off x="2182139" y="3129901"/>
              <a:ext cx="468398" cy="574838"/>
              <a:chOff x="1682689" y="2995608"/>
              <a:chExt cx="468398" cy="574838"/>
            </a:xfrm>
          </p:grpSpPr>
          <p:sp>
            <p:nvSpPr>
              <p:cNvPr id="21" name="Rectangle 20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791766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82689" y="3324225"/>
                <a:ext cx="4683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1 SA</a:t>
                </a:r>
              </a:p>
            </p:txBody>
          </p:sp>
        </p:grpSp>
        <p:sp>
          <p:nvSpPr>
            <p:cNvPr id="19" name="Freeform 18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8" name="Group 40"/>
          <p:cNvGrpSpPr/>
          <p:nvPr/>
        </p:nvGrpSpPr>
        <p:grpSpPr>
          <a:xfrm>
            <a:off x="2419909" y="2422106"/>
            <a:ext cx="325730" cy="574838"/>
            <a:chOff x="2263973" y="3129901"/>
            <a:chExt cx="325730" cy="574838"/>
          </a:xfrm>
        </p:grpSpPr>
        <p:grpSp>
          <p:nvGrpSpPr>
            <p:cNvPr id="24" name="Group 31"/>
            <p:cNvGrpSpPr/>
            <p:nvPr/>
          </p:nvGrpSpPr>
          <p:grpSpPr>
            <a:xfrm>
              <a:off x="2263973" y="3129901"/>
              <a:ext cx="325730" cy="574838"/>
              <a:chOff x="1764523" y="2995608"/>
              <a:chExt cx="325730" cy="574838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791766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764523" y="3324225"/>
                <a:ext cx="32573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50</a:t>
                </a:r>
              </a:p>
            </p:txBody>
          </p:sp>
        </p:grpSp>
        <p:sp>
          <p:nvSpPr>
            <p:cNvPr id="26" name="Freeform 25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25" name="Group 40"/>
          <p:cNvGrpSpPr/>
          <p:nvPr/>
        </p:nvGrpSpPr>
        <p:grpSpPr>
          <a:xfrm>
            <a:off x="2977918" y="2663456"/>
            <a:ext cx="325730" cy="574838"/>
            <a:chOff x="2263973" y="3129901"/>
            <a:chExt cx="325730" cy="574838"/>
          </a:xfrm>
        </p:grpSpPr>
        <p:grpSp>
          <p:nvGrpSpPr>
            <p:cNvPr id="31" name="Group 31"/>
            <p:cNvGrpSpPr/>
            <p:nvPr/>
          </p:nvGrpSpPr>
          <p:grpSpPr>
            <a:xfrm>
              <a:off x="2263973" y="3129901"/>
              <a:ext cx="325730" cy="574838"/>
              <a:chOff x="1764523" y="2995608"/>
              <a:chExt cx="325730" cy="574838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791766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764523" y="3324225"/>
                <a:ext cx="32573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50</a:t>
                </a:r>
              </a:p>
            </p:txBody>
          </p:sp>
        </p:grpSp>
        <p:sp>
          <p:nvSpPr>
            <p:cNvPr id="33" name="Freeform 32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32" name="Group 40"/>
          <p:cNvGrpSpPr/>
          <p:nvPr/>
        </p:nvGrpSpPr>
        <p:grpSpPr>
          <a:xfrm>
            <a:off x="3219266" y="3545241"/>
            <a:ext cx="325730" cy="574838"/>
            <a:chOff x="2263973" y="3129901"/>
            <a:chExt cx="325730" cy="574838"/>
          </a:xfrm>
        </p:grpSpPr>
        <p:grpSp>
          <p:nvGrpSpPr>
            <p:cNvPr id="38" name="Group 31"/>
            <p:cNvGrpSpPr/>
            <p:nvPr/>
          </p:nvGrpSpPr>
          <p:grpSpPr>
            <a:xfrm>
              <a:off x="2263973" y="3129901"/>
              <a:ext cx="325730" cy="574838"/>
              <a:chOff x="1764523" y="2995608"/>
              <a:chExt cx="325730" cy="574838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791766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764523" y="3324225"/>
                <a:ext cx="32573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50</a:t>
                </a:r>
              </a:p>
            </p:txBody>
          </p:sp>
        </p:grpSp>
        <p:sp>
          <p:nvSpPr>
            <p:cNvPr id="40" name="Freeform 39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39" name="Group 40"/>
          <p:cNvGrpSpPr/>
          <p:nvPr/>
        </p:nvGrpSpPr>
        <p:grpSpPr>
          <a:xfrm>
            <a:off x="3638515" y="5636738"/>
            <a:ext cx="341760" cy="574838"/>
            <a:chOff x="2263973" y="3129901"/>
            <a:chExt cx="341760" cy="574838"/>
          </a:xfrm>
        </p:grpSpPr>
        <p:grpSp>
          <p:nvGrpSpPr>
            <p:cNvPr id="45" name="Group 31"/>
            <p:cNvGrpSpPr/>
            <p:nvPr/>
          </p:nvGrpSpPr>
          <p:grpSpPr>
            <a:xfrm>
              <a:off x="2263973" y="3129901"/>
              <a:ext cx="341760" cy="574838"/>
              <a:chOff x="1764523" y="2995608"/>
              <a:chExt cx="341760" cy="574838"/>
            </a:xfrm>
          </p:grpSpPr>
          <p:sp>
            <p:nvSpPr>
              <p:cNvPr id="49" name="Rectangle 48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791766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764523" y="3324225"/>
                <a:ext cx="34176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FF</a:t>
                </a:r>
              </a:p>
            </p:txBody>
          </p:sp>
        </p:grpSp>
        <p:sp>
          <p:nvSpPr>
            <p:cNvPr id="47" name="Freeform 46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46" name="Group 61"/>
          <p:cNvGrpSpPr/>
          <p:nvPr/>
        </p:nvGrpSpPr>
        <p:grpSpPr>
          <a:xfrm>
            <a:off x="2582593" y="1847439"/>
            <a:ext cx="404278" cy="578151"/>
            <a:chOff x="1731391" y="2995608"/>
            <a:chExt cx="404278" cy="578151"/>
          </a:xfrm>
        </p:grpSpPr>
        <p:sp>
          <p:nvSpPr>
            <p:cNvPr id="53" name="Rectangle 52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rgbClr val="0066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54" name="Rounded Rectangle 53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795324" y="299560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731391" y="3327538"/>
              <a:ext cx="4042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32T</a:t>
              </a:r>
            </a:p>
          </p:txBody>
        </p:sp>
      </p:grpSp>
      <p:grpSp>
        <p:nvGrpSpPr>
          <p:cNvPr id="52" name="Group 78"/>
          <p:cNvGrpSpPr/>
          <p:nvPr/>
        </p:nvGrpSpPr>
        <p:grpSpPr>
          <a:xfrm>
            <a:off x="5303050" y="6050521"/>
            <a:ext cx="575799" cy="587716"/>
            <a:chOff x="4028659" y="2712081"/>
            <a:chExt cx="575799" cy="587716"/>
          </a:xfrm>
        </p:grpSpPr>
        <p:grpSp>
          <p:nvGrpSpPr>
            <p:cNvPr id="57" name="Group 40"/>
            <p:cNvGrpSpPr/>
            <p:nvPr/>
          </p:nvGrpSpPr>
          <p:grpSpPr>
            <a:xfrm>
              <a:off x="4028659" y="2712081"/>
              <a:ext cx="575799" cy="587716"/>
              <a:chOff x="2145328" y="3129901"/>
              <a:chExt cx="575799" cy="587716"/>
            </a:xfrm>
          </p:grpSpPr>
          <p:grpSp>
            <p:nvGrpSpPr>
              <p:cNvPr id="58" name="Group 31"/>
              <p:cNvGrpSpPr/>
              <p:nvPr/>
            </p:nvGrpSpPr>
            <p:grpSpPr>
              <a:xfrm>
                <a:off x="2145328" y="3129901"/>
                <a:ext cx="575799" cy="587716"/>
                <a:chOff x="1645878" y="2995608"/>
                <a:chExt cx="575799" cy="587716"/>
              </a:xfrm>
            </p:grpSpPr>
            <p:sp>
              <p:nvSpPr>
                <p:cNvPr id="66" name="Rectangle 65"/>
                <p:cNvSpPr/>
                <p:nvPr/>
              </p:nvSpPr>
              <p:spPr bwMode="auto">
                <a:xfrm>
                  <a:off x="1774371" y="3200400"/>
                  <a:ext cx="304800" cy="185057"/>
                </a:xfrm>
                <a:prstGeom prst="rect">
                  <a:avLst/>
                </a:prstGeom>
                <a:solidFill>
                  <a:srgbClr val="0066CC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1791766" y="2995608"/>
                  <a:ext cx="2696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latin typeface="Arial" pitchFamily="34" charset="0"/>
                      <a:cs typeface="Arial" pitchFamily="34" charset="0"/>
                    </a:rPr>
                    <a:t>x</a:t>
                  </a: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1645878" y="3337103"/>
                  <a:ext cx="57579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7 MOT</a:t>
                  </a:r>
                </a:p>
              </p:txBody>
            </p:sp>
          </p:grpSp>
          <p:sp>
            <p:nvSpPr>
              <p:cNvPr id="64" name="Freeform 63"/>
              <p:cNvSpPr/>
              <p:nvPr/>
            </p:nvSpPr>
            <p:spPr bwMode="auto">
              <a:xfrm>
                <a:off x="2275438" y="3337711"/>
                <a:ext cx="301782" cy="178051"/>
              </a:xfrm>
              <a:custGeom>
                <a:avLst/>
                <a:gdLst>
                  <a:gd name="connsiteX0" fmla="*/ 0 w 301782"/>
                  <a:gd name="connsiteY0" fmla="*/ 178051 h 178051"/>
                  <a:gd name="connsiteX1" fmla="*/ 301782 w 301782"/>
                  <a:gd name="connsiteY1" fmla="*/ 0 h 178051"/>
                  <a:gd name="connsiteX2" fmla="*/ 301782 w 301782"/>
                  <a:gd name="connsiteY2" fmla="*/ 0 h 17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782" h="178051">
                    <a:moveTo>
                      <a:pt x="0" y="178051"/>
                    </a:moveTo>
                    <a:lnTo>
                      <a:pt x="301782" y="0"/>
                    </a:lnTo>
                    <a:lnTo>
                      <a:pt x="301782" y="0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 bwMode="auto">
              <a:xfrm>
                <a:off x="2272420" y="3337711"/>
                <a:ext cx="298764" cy="175034"/>
              </a:xfrm>
              <a:custGeom>
                <a:avLst/>
                <a:gdLst>
                  <a:gd name="connsiteX0" fmla="*/ 0 w 298764"/>
                  <a:gd name="connsiteY0" fmla="*/ 0 h 175034"/>
                  <a:gd name="connsiteX1" fmla="*/ 298764 w 298764"/>
                  <a:gd name="connsiteY1" fmla="*/ 175034 h 175034"/>
                  <a:gd name="connsiteX2" fmla="*/ 298764 w 298764"/>
                  <a:gd name="connsiteY2" fmla="*/ 175034 h 1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764" h="175034">
                    <a:moveTo>
                      <a:pt x="0" y="0"/>
                    </a:moveTo>
                    <a:lnTo>
                      <a:pt x="298764" y="175034"/>
                    </a:lnTo>
                    <a:lnTo>
                      <a:pt x="298764" y="175034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76" name="Rounded Rectangle 75"/>
            <p:cNvSpPr/>
            <p:nvPr/>
          </p:nvSpPr>
          <p:spPr bwMode="auto">
            <a:xfrm>
              <a:off x="4208718" y="2964543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6188741" y="1750050"/>
            <a:ext cx="468398" cy="574838"/>
            <a:chOff x="2182139" y="3129901"/>
            <a:chExt cx="468398" cy="574838"/>
          </a:xfrm>
        </p:grpSpPr>
        <p:grpSp>
          <p:nvGrpSpPr>
            <p:cNvPr id="60" name="Group 31"/>
            <p:cNvGrpSpPr/>
            <p:nvPr/>
          </p:nvGrpSpPr>
          <p:grpSpPr>
            <a:xfrm>
              <a:off x="2182139" y="3129901"/>
              <a:ext cx="468398" cy="574838"/>
              <a:chOff x="1682689" y="2995608"/>
              <a:chExt cx="468398" cy="574838"/>
            </a:xfrm>
          </p:grpSpPr>
          <p:sp>
            <p:nvSpPr>
              <p:cNvPr id="99" name="Rectangle 98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1792404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1682689" y="3324225"/>
                <a:ext cx="4683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2 SA</a:t>
                </a:r>
              </a:p>
            </p:txBody>
          </p:sp>
        </p:grpSp>
        <p:sp>
          <p:nvSpPr>
            <p:cNvPr id="97" name="Freeform 96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61" name="Group 47"/>
          <p:cNvGrpSpPr/>
          <p:nvPr/>
        </p:nvGrpSpPr>
        <p:grpSpPr>
          <a:xfrm>
            <a:off x="6508566" y="2411165"/>
            <a:ext cx="468398" cy="574838"/>
            <a:chOff x="2182139" y="3129901"/>
            <a:chExt cx="468398" cy="574838"/>
          </a:xfrm>
        </p:grpSpPr>
        <p:grpSp>
          <p:nvGrpSpPr>
            <p:cNvPr id="62" name="Group 31"/>
            <p:cNvGrpSpPr/>
            <p:nvPr/>
          </p:nvGrpSpPr>
          <p:grpSpPr>
            <a:xfrm>
              <a:off x="2182139" y="3129901"/>
              <a:ext cx="468398" cy="574838"/>
              <a:chOff x="1682689" y="2995608"/>
              <a:chExt cx="468398" cy="574838"/>
            </a:xfrm>
          </p:grpSpPr>
          <p:sp>
            <p:nvSpPr>
              <p:cNvPr id="106" name="Rectangle 105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1792404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1682689" y="3324225"/>
                <a:ext cx="4683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2 SA</a:t>
                </a:r>
              </a:p>
            </p:txBody>
          </p:sp>
        </p:grpSp>
        <p:sp>
          <p:nvSpPr>
            <p:cNvPr id="104" name="Freeform 103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63" name="Group 47"/>
          <p:cNvGrpSpPr/>
          <p:nvPr/>
        </p:nvGrpSpPr>
        <p:grpSpPr>
          <a:xfrm>
            <a:off x="7530291" y="2563565"/>
            <a:ext cx="468398" cy="574838"/>
            <a:chOff x="2182139" y="3129901"/>
            <a:chExt cx="468398" cy="574838"/>
          </a:xfrm>
        </p:grpSpPr>
        <p:grpSp>
          <p:nvGrpSpPr>
            <p:cNvPr id="69" name="Group 31"/>
            <p:cNvGrpSpPr/>
            <p:nvPr/>
          </p:nvGrpSpPr>
          <p:grpSpPr>
            <a:xfrm>
              <a:off x="2182139" y="3129901"/>
              <a:ext cx="468398" cy="574838"/>
              <a:chOff x="1682689" y="2995608"/>
              <a:chExt cx="468398" cy="574838"/>
            </a:xfrm>
          </p:grpSpPr>
          <p:sp>
            <p:nvSpPr>
              <p:cNvPr id="113" name="Rectangle 112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1792404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1682689" y="3324225"/>
                <a:ext cx="4683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2 SA</a:t>
                </a:r>
              </a:p>
            </p:txBody>
          </p:sp>
        </p:grpSp>
        <p:sp>
          <p:nvSpPr>
            <p:cNvPr id="111" name="Freeform 110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70" name="Group 47"/>
          <p:cNvGrpSpPr/>
          <p:nvPr/>
        </p:nvGrpSpPr>
        <p:grpSpPr>
          <a:xfrm>
            <a:off x="4641137" y="3480113"/>
            <a:ext cx="708848" cy="581277"/>
            <a:chOff x="2079115" y="3129901"/>
            <a:chExt cx="708848" cy="581277"/>
          </a:xfrm>
        </p:grpSpPr>
        <p:grpSp>
          <p:nvGrpSpPr>
            <p:cNvPr id="71" name="Group 31"/>
            <p:cNvGrpSpPr/>
            <p:nvPr/>
          </p:nvGrpSpPr>
          <p:grpSpPr>
            <a:xfrm>
              <a:off x="2079115" y="3129901"/>
              <a:ext cx="708848" cy="581277"/>
              <a:chOff x="1579665" y="2995608"/>
              <a:chExt cx="708848" cy="581277"/>
            </a:xfrm>
          </p:grpSpPr>
          <p:sp>
            <p:nvSpPr>
              <p:cNvPr id="120" name="Rectangle 119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1792404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1579665" y="3330664"/>
                <a:ext cx="70884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201 GDS</a:t>
                </a:r>
              </a:p>
            </p:txBody>
          </p:sp>
        </p:grpSp>
        <p:sp>
          <p:nvSpPr>
            <p:cNvPr id="118" name="Freeform 117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19" name="Freeform 118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72" name="Group 122"/>
          <p:cNvGrpSpPr/>
          <p:nvPr/>
        </p:nvGrpSpPr>
        <p:grpSpPr>
          <a:xfrm>
            <a:off x="1483217" y="652380"/>
            <a:ext cx="583814" cy="587716"/>
            <a:chOff x="4028659" y="2712081"/>
            <a:chExt cx="583814" cy="587716"/>
          </a:xfrm>
        </p:grpSpPr>
        <p:grpSp>
          <p:nvGrpSpPr>
            <p:cNvPr id="73" name="Group 40"/>
            <p:cNvGrpSpPr/>
            <p:nvPr/>
          </p:nvGrpSpPr>
          <p:grpSpPr>
            <a:xfrm>
              <a:off x="4028659" y="2712081"/>
              <a:ext cx="583814" cy="587716"/>
              <a:chOff x="2145328" y="3129901"/>
              <a:chExt cx="583814" cy="587716"/>
            </a:xfrm>
          </p:grpSpPr>
          <p:grpSp>
            <p:nvGrpSpPr>
              <p:cNvPr id="74" name="Group 31"/>
              <p:cNvGrpSpPr/>
              <p:nvPr/>
            </p:nvGrpSpPr>
            <p:grpSpPr>
              <a:xfrm>
                <a:off x="2145328" y="3129901"/>
                <a:ext cx="583814" cy="587716"/>
                <a:chOff x="1645878" y="2995608"/>
                <a:chExt cx="583814" cy="587716"/>
              </a:xfrm>
            </p:grpSpPr>
            <p:sp>
              <p:nvSpPr>
                <p:cNvPr id="129" name="Rectangle 128"/>
                <p:cNvSpPr/>
                <p:nvPr/>
              </p:nvSpPr>
              <p:spPr bwMode="auto">
                <a:xfrm>
                  <a:off x="1774371" y="3200400"/>
                  <a:ext cx="304800" cy="185057"/>
                </a:xfrm>
                <a:prstGeom prst="rect">
                  <a:avLst/>
                </a:prstGeom>
                <a:solidFill>
                  <a:schemeClr val="tx1"/>
                </a:solidFill>
                <a:ln w="19050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130" name="TextBox 129"/>
                <p:cNvSpPr txBox="1"/>
                <p:nvPr/>
              </p:nvSpPr>
              <p:spPr>
                <a:xfrm>
                  <a:off x="1754377" y="2995608"/>
                  <a:ext cx="35458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latin typeface="Arial" pitchFamily="34" charset="0"/>
                      <a:cs typeface="Arial" pitchFamily="34" charset="0"/>
                    </a:rPr>
                    <a:t>xx</a:t>
                  </a:r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1645878" y="3337103"/>
                  <a:ext cx="58381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Trento</a:t>
                  </a:r>
                </a:p>
              </p:txBody>
            </p:sp>
          </p:grpSp>
          <p:sp>
            <p:nvSpPr>
              <p:cNvPr id="127" name="Freeform 126"/>
              <p:cNvSpPr/>
              <p:nvPr/>
            </p:nvSpPr>
            <p:spPr bwMode="auto">
              <a:xfrm>
                <a:off x="2275438" y="3337711"/>
                <a:ext cx="301782" cy="178051"/>
              </a:xfrm>
              <a:custGeom>
                <a:avLst/>
                <a:gdLst>
                  <a:gd name="connsiteX0" fmla="*/ 0 w 301782"/>
                  <a:gd name="connsiteY0" fmla="*/ 178051 h 178051"/>
                  <a:gd name="connsiteX1" fmla="*/ 301782 w 301782"/>
                  <a:gd name="connsiteY1" fmla="*/ 0 h 178051"/>
                  <a:gd name="connsiteX2" fmla="*/ 301782 w 301782"/>
                  <a:gd name="connsiteY2" fmla="*/ 0 h 17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782" h="178051">
                    <a:moveTo>
                      <a:pt x="0" y="178051"/>
                    </a:moveTo>
                    <a:lnTo>
                      <a:pt x="301782" y="0"/>
                    </a:lnTo>
                    <a:lnTo>
                      <a:pt x="301782" y="0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28" name="Freeform 127"/>
              <p:cNvSpPr/>
              <p:nvPr/>
            </p:nvSpPr>
            <p:spPr bwMode="auto">
              <a:xfrm>
                <a:off x="2272420" y="3337711"/>
                <a:ext cx="298764" cy="175034"/>
              </a:xfrm>
              <a:custGeom>
                <a:avLst/>
                <a:gdLst>
                  <a:gd name="connsiteX0" fmla="*/ 0 w 298764"/>
                  <a:gd name="connsiteY0" fmla="*/ 0 h 175034"/>
                  <a:gd name="connsiteX1" fmla="*/ 298764 w 298764"/>
                  <a:gd name="connsiteY1" fmla="*/ 175034 h 175034"/>
                  <a:gd name="connsiteX2" fmla="*/ 298764 w 298764"/>
                  <a:gd name="connsiteY2" fmla="*/ 175034 h 1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764" h="175034">
                    <a:moveTo>
                      <a:pt x="0" y="0"/>
                    </a:moveTo>
                    <a:lnTo>
                      <a:pt x="298764" y="175034"/>
                    </a:lnTo>
                    <a:lnTo>
                      <a:pt x="298764" y="175034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125" name="Rounded Rectangle 124"/>
            <p:cNvSpPr/>
            <p:nvPr/>
          </p:nvSpPr>
          <p:spPr bwMode="auto">
            <a:xfrm>
              <a:off x="4208718" y="2961196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75" name="Group 40"/>
          <p:cNvGrpSpPr/>
          <p:nvPr/>
        </p:nvGrpSpPr>
        <p:grpSpPr>
          <a:xfrm>
            <a:off x="1265101" y="1195694"/>
            <a:ext cx="697627" cy="587716"/>
            <a:chOff x="2094343" y="3129901"/>
            <a:chExt cx="697627" cy="587716"/>
          </a:xfrm>
        </p:grpSpPr>
        <p:grpSp>
          <p:nvGrpSpPr>
            <p:cNvPr id="77" name="Group 31"/>
            <p:cNvGrpSpPr/>
            <p:nvPr/>
          </p:nvGrpSpPr>
          <p:grpSpPr>
            <a:xfrm>
              <a:off x="2094343" y="3129901"/>
              <a:ext cx="697627" cy="587716"/>
              <a:chOff x="1594893" y="2995608"/>
              <a:chExt cx="697627" cy="587716"/>
            </a:xfrm>
          </p:grpSpPr>
          <p:sp>
            <p:nvSpPr>
              <p:cNvPr id="138" name="Rectangle 137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chemeClr val="tx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1754377" y="2995608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xx</a:t>
                </a: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1594893" y="3337103"/>
                <a:ext cx="6976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Bologna</a:t>
                </a:r>
              </a:p>
            </p:txBody>
          </p:sp>
        </p:grpSp>
        <p:sp>
          <p:nvSpPr>
            <p:cNvPr id="136" name="Freeform 135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78" name="Group 40"/>
          <p:cNvGrpSpPr/>
          <p:nvPr/>
        </p:nvGrpSpPr>
        <p:grpSpPr>
          <a:xfrm>
            <a:off x="1125164" y="1953161"/>
            <a:ext cx="644728" cy="587716"/>
            <a:chOff x="2094343" y="3129901"/>
            <a:chExt cx="644728" cy="587716"/>
          </a:xfrm>
        </p:grpSpPr>
        <p:grpSp>
          <p:nvGrpSpPr>
            <p:cNvPr id="79" name="Group 31"/>
            <p:cNvGrpSpPr/>
            <p:nvPr/>
          </p:nvGrpSpPr>
          <p:grpSpPr>
            <a:xfrm>
              <a:off x="2094343" y="3129901"/>
              <a:ext cx="644728" cy="587716"/>
              <a:chOff x="1594893" y="2995608"/>
              <a:chExt cx="644728" cy="587716"/>
            </a:xfrm>
          </p:grpSpPr>
          <p:sp>
            <p:nvSpPr>
              <p:cNvPr id="145" name="Rectangle 144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chemeClr val="tx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1754377" y="2995608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xx</a:t>
                </a: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1594893" y="3337103"/>
                <a:ext cx="64472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Brescia</a:t>
                </a:r>
              </a:p>
            </p:txBody>
          </p:sp>
        </p:grpSp>
        <p:sp>
          <p:nvSpPr>
            <p:cNvPr id="143" name="Freeform 142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80" name="Group 40"/>
          <p:cNvGrpSpPr/>
          <p:nvPr/>
        </p:nvGrpSpPr>
        <p:grpSpPr>
          <a:xfrm>
            <a:off x="1566497" y="2622247"/>
            <a:ext cx="516488" cy="587716"/>
            <a:chOff x="2158924" y="3129901"/>
            <a:chExt cx="516488" cy="587716"/>
          </a:xfrm>
        </p:grpSpPr>
        <p:grpSp>
          <p:nvGrpSpPr>
            <p:cNvPr id="81" name="Group 31"/>
            <p:cNvGrpSpPr/>
            <p:nvPr/>
          </p:nvGrpSpPr>
          <p:grpSpPr>
            <a:xfrm>
              <a:off x="2158924" y="3129901"/>
              <a:ext cx="516488" cy="587716"/>
              <a:chOff x="1659474" y="2995608"/>
              <a:chExt cx="516488" cy="587716"/>
            </a:xfrm>
          </p:grpSpPr>
          <p:sp>
            <p:nvSpPr>
              <p:cNvPr id="152" name="Rectangle 151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chemeClr val="tx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1754377" y="2995608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xx</a:t>
                </a: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1659474" y="3337103"/>
                <a:ext cx="51648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Pavia</a:t>
                </a:r>
              </a:p>
            </p:txBody>
          </p:sp>
        </p:grpSp>
        <p:sp>
          <p:nvSpPr>
            <p:cNvPr id="150" name="Freeform 149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82" name="Group 40"/>
          <p:cNvGrpSpPr/>
          <p:nvPr/>
        </p:nvGrpSpPr>
        <p:grpSpPr>
          <a:xfrm>
            <a:off x="2086022" y="3026193"/>
            <a:ext cx="654346" cy="587716"/>
            <a:chOff x="2094343" y="3129901"/>
            <a:chExt cx="654346" cy="587716"/>
          </a:xfrm>
        </p:grpSpPr>
        <p:grpSp>
          <p:nvGrpSpPr>
            <p:cNvPr id="83" name="Group 31"/>
            <p:cNvGrpSpPr/>
            <p:nvPr/>
          </p:nvGrpSpPr>
          <p:grpSpPr>
            <a:xfrm>
              <a:off x="2094343" y="3129901"/>
              <a:ext cx="654346" cy="587716"/>
              <a:chOff x="1594893" y="2995608"/>
              <a:chExt cx="654346" cy="587716"/>
            </a:xfrm>
          </p:grpSpPr>
          <p:sp>
            <p:nvSpPr>
              <p:cNvPr id="159" name="Rectangle 158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chemeClr val="tx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1754377" y="2995608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xx</a:t>
                </a: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1594893" y="3337103"/>
                <a:ext cx="65434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err="1" smtClean="0">
                    <a:latin typeface="Arial" pitchFamily="34" charset="0"/>
                    <a:cs typeface="Arial" pitchFamily="34" charset="0"/>
                  </a:rPr>
                  <a:t>Folgore</a:t>
                </a:r>
                <a:endParaRPr lang="en-US" sz="10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7" name="Freeform 156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230" name="Flowchart: Process 229"/>
          <p:cNvSpPr/>
          <p:nvPr/>
        </p:nvSpPr>
        <p:spPr bwMode="auto">
          <a:xfrm>
            <a:off x="0" y="3636289"/>
            <a:ext cx="674914" cy="1915886"/>
          </a:xfrm>
          <a:prstGeom prst="flowChartProcess">
            <a:avLst/>
          </a:prstGeom>
          <a:solidFill>
            <a:srgbClr val="99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pSp>
        <p:nvGrpSpPr>
          <p:cNvPr id="84" name="Group 61"/>
          <p:cNvGrpSpPr/>
          <p:nvPr/>
        </p:nvGrpSpPr>
        <p:grpSpPr>
          <a:xfrm>
            <a:off x="4005077" y="3663770"/>
            <a:ext cx="546945" cy="578237"/>
            <a:chOff x="1646412" y="2995608"/>
            <a:chExt cx="546945" cy="578237"/>
          </a:xfrm>
        </p:grpSpPr>
        <p:sp>
          <p:nvSpPr>
            <p:cNvPr id="258" name="Rectangle 257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chemeClr val="tx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59" name="Rounded Rectangle 258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1747738" y="299560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xx</a:t>
              </a: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1646412" y="3327624"/>
              <a:ext cx="5469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err="1" smtClean="0">
                  <a:latin typeface="Arial" pitchFamily="34" charset="0"/>
                  <a:cs typeface="Arial" pitchFamily="34" charset="0"/>
                </a:rPr>
                <a:t>Ariete</a:t>
              </a:r>
              <a:endParaRPr lang="en-US" sz="10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5" name="Group 171"/>
          <p:cNvGrpSpPr/>
          <p:nvPr/>
        </p:nvGrpSpPr>
        <p:grpSpPr>
          <a:xfrm>
            <a:off x="3179420" y="5790171"/>
            <a:ext cx="603050" cy="587716"/>
            <a:chOff x="4028659" y="2712081"/>
            <a:chExt cx="603050" cy="587716"/>
          </a:xfrm>
        </p:grpSpPr>
        <p:grpSp>
          <p:nvGrpSpPr>
            <p:cNvPr id="86" name="Group 40"/>
            <p:cNvGrpSpPr/>
            <p:nvPr/>
          </p:nvGrpSpPr>
          <p:grpSpPr>
            <a:xfrm>
              <a:off x="4028659" y="2712081"/>
              <a:ext cx="603050" cy="587716"/>
              <a:chOff x="2145328" y="3129901"/>
              <a:chExt cx="603050" cy="587716"/>
            </a:xfrm>
          </p:grpSpPr>
          <p:grpSp>
            <p:nvGrpSpPr>
              <p:cNvPr id="87" name="Group 31"/>
              <p:cNvGrpSpPr/>
              <p:nvPr/>
            </p:nvGrpSpPr>
            <p:grpSpPr>
              <a:xfrm>
                <a:off x="2145328" y="3129901"/>
                <a:ext cx="603050" cy="587716"/>
                <a:chOff x="1645878" y="2995608"/>
                <a:chExt cx="603050" cy="587716"/>
              </a:xfrm>
            </p:grpSpPr>
            <p:sp>
              <p:nvSpPr>
                <p:cNvPr id="286" name="Rectangle 285"/>
                <p:cNvSpPr/>
                <p:nvPr/>
              </p:nvSpPr>
              <p:spPr bwMode="auto">
                <a:xfrm>
                  <a:off x="1774371" y="3200400"/>
                  <a:ext cx="304800" cy="185057"/>
                </a:xfrm>
                <a:prstGeom prst="rect">
                  <a:avLst/>
                </a:prstGeom>
                <a:solidFill>
                  <a:schemeClr val="tx1"/>
                </a:solidFill>
                <a:ln w="19050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291" name="TextBox 290"/>
                <p:cNvSpPr txBox="1"/>
                <p:nvPr/>
              </p:nvSpPr>
              <p:spPr>
                <a:xfrm>
                  <a:off x="1754377" y="2995608"/>
                  <a:ext cx="35458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latin typeface="Arial" pitchFamily="34" charset="0"/>
                      <a:cs typeface="Arial" pitchFamily="34" charset="0"/>
                    </a:rPr>
                    <a:t>xx</a:t>
                  </a:r>
                </a:p>
              </p:txBody>
            </p:sp>
            <p:sp>
              <p:nvSpPr>
                <p:cNvPr id="296" name="TextBox 295"/>
                <p:cNvSpPr txBox="1"/>
                <p:nvPr/>
              </p:nvSpPr>
              <p:spPr>
                <a:xfrm>
                  <a:off x="1645878" y="3337103"/>
                  <a:ext cx="60305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Trieste</a:t>
                  </a:r>
                </a:p>
              </p:txBody>
            </p:sp>
          </p:grpSp>
          <p:sp>
            <p:nvSpPr>
              <p:cNvPr id="284" name="Freeform 283"/>
              <p:cNvSpPr/>
              <p:nvPr/>
            </p:nvSpPr>
            <p:spPr bwMode="auto">
              <a:xfrm>
                <a:off x="2275438" y="3337711"/>
                <a:ext cx="301782" cy="178051"/>
              </a:xfrm>
              <a:custGeom>
                <a:avLst/>
                <a:gdLst>
                  <a:gd name="connsiteX0" fmla="*/ 0 w 301782"/>
                  <a:gd name="connsiteY0" fmla="*/ 178051 h 178051"/>
                  <a:gd name="connsiteX1" fmla="*/ 301782 w 301782"/>
                  <a:gd name="connsiteY1" fmla="*/ 0 h 178051"/>
                  <a:gd name="connsiteX2" fmla="*/ 301782 w 301782"/>
                  <a:gd name="connsiteY2" fmla="*/ 0 h 17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782" h="178051">
                    <a:moveTo>
                      <a:pt x="0" y="178051"/>
                    </a:moveTo>
                    <a:lnTo>
                      <a:pt x="301782" y="0"/>
                    </a:lnTo>
                    <a:lnTo>
                      <a:pt x="301782" y="0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85" name="Freeform 284"/>
              <p:cNvSpPr/>
              <p:nvPr/>
            </p:nvSpPr>
            <p:spPr bwMode="auto">
              <a:xfrm>
                <a:off x="2272420" y="3337711"/>
                <a:ext cx="298764" cy="175034"/>
              </a:xfrm>
              <a:custGeom>
                <a:avLst/>
                <a:gdLst>
                  <a:gd name="connsiteX0" fmla="*/ 0 w 298764"/>
                  <a:gd name="connsiteY0" fmla="*/ 0 h 175034"/>
                  <a:gd name="connsiteX1" fmla="*/ 298764 w 298764"/>
                  <a:gd name="connsiteY1" fmla="*/ 175034 h 175034"/>
                  <a:gd name="connsiteX2" fmla="*/ 298764 w 298764"/>
                  <a:gd name="connsiteY2" fmla="*/ 175034 h 1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764" h="175034">
                    <a:moveTo>
                      <a:pt x="0" y="0"/>
                    </a:moveTo>
                    <a:lnTo>
                      <a:pt x="298764" y="175034"/>
                    </a:lnTo>
                    <a:lnTo>
                      <a:pt x="298764" y="175034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282" name="Rounded Rectangle 281"/>
            <p:cNvSpPr/>
            <p:nvPr/>
          </p:nvSpPr>
          <p:spPr bwMode="auto">
            <a:xfrm>
              <a:off x="4208718" y="2961196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215" name="Explosion 1 214"/>
          <p:cNvSpPr/>
          <p:nvPr/>
        </p:nvSpPr>
        <p:spPr bwMode="auto">
          <a:xfrm>
            <a:off x="3145533" y="3592286"/>
            <a:ext cx="468085" cy="522515"/>
          </a:xfrm>
          <a:prstGeom prst="irregularSeal1">
            <a:avLst/>
          </a:prstGeom>
          <a:solidFill>
            <a:srgbClr val="FFFF00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pSp>
        <p:nvGrpSpPr>
          <p:cNvPr id="88" name="Group 47"/>
          <p:cNvGrpSpPr/>
          <p:nvPr/>
        </p:nvGrpSpPr>
        <p:grpSpPr>
          <a:xfrm>
            <a:off x="6638608" y="3891622"/>
            <a:ext cx="511679" cy="579808"/>
            <a:chOff x="2172199" y="3129901"/>
            <a:chExt cx="511679" cy="579808"/>
          </a:xfrm>
        </p:grpSpPr>
        <p:grpSp>
          <p:nvGrpSpPr>
            <p:cNvPr id="89" name="Group 31"/>
            <p:cNvGrpSpPr/>
            <p:nvPr/>
          </p:nvGrpSpPr>
          <p:grpSpPr>
            <a:xfrm>
              <a:off x="2172199" y="3129901"/>
              <a:ext cx="511679" cy="579808"/>
              <a:chOff x="1672749" y="2995608"/>
              <a:chExt cx="511679" cy="579808"/>
            </a:xfrm>
          </p:grpSpPr>
          <p:sp>
            <p:nvSpPr>
              <p:cNvPr id="297" name="Rectangle 296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98" name="TextBox 297"/>
              <p:cNvSpPr txBox="1"/>
              <p:nvPr/>
            </p:nvSpPr>
            <p:spPr>
              <a:xfrm>
                <a:off x="1792404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299" name="TextBox 298"/>
              <p:cNvSpPr txBox="1"/>
              <p:nvPr/>
            </p:nvSpPr>
            <p:spPr>
              <a:xfrm>
                <a:off x="1672749" y="3329195"/>
                <a:ext cx="51167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5 IND</a:t>
                </a:r>
              </a:p>
            </p:txBody>
          </p:sp>
        </p:grpSp>
        <p:sp>
          <p:nvSpPr>
            <p:cNvPr id="294" name="Freeform 293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95" name="Freeform 294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90" name="Group 47"/>
          <p:cNvGrpSpPr/>
          <p:nvPr/>
        </p:nvGrpSpPr>
        <p:grpSpPr>
          <a:xfrm>
            <a:off x="6164843" y="4312379"/>
            <a:ext cx="511679" cy="579808"/>
            <a:chOff x="2172199" y="3129901"/>
            <a:chExt cx="511679" cy="579808"/>
          </a:xfrm>
        </p:grpSpPr>
        <p:grpSp>
          <p:nvGrpSpPr>
            <p:cNvPr id="91" name="Group 31"/>
            <p:cNvGrpSpPr/>
            <p:nvPr/>
          </p:nvGrpSpPr>
          <p:grpSpPr>
            <a:xfrm>
              <a:off x="2172199" y="3129901"/>
              <a:ext cx="511679" cy="579808"/>
              <a:chOff x="1672749" y="2995608"/>
              <a:chExt cx="511679" cy="579808"/>
            </a:xfrm>
          </p:grpSpPr>
          <p:sp>
            <p:nvSpPr>
              <p:cNvPr id="304" name="Rectangle 303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05" name="TextBox 304"/>
              <p:cNvSpPr txBox="1"/>
              <p:nvPr/>
            </p:nvSpPr>
            <p:spPr>
              <a:xfrm>
                <a:off x="1792404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306" name="TextBox 305"/>
              <p:cNvSpPr txBox="1"/>
              <p:nvPr/>
            </p:nvSpPr>
            <p:spPr>
              <a:xfrm>
                <a:off x="1672749" y="3329195"/>
                <a:ext cx="51167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5 IND</a:t>
                </a:r>
              </a:p>
            </p:txBody>
          </p:sp>
        </p:grpSp>
        <p:sp>
          <p:nvSpPr>
            <p:cNvPr id="302" name="Freeform 301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03" name="Freeform 302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92" name="Group 210"/>
          <p:cNvGrpSpPr/>
          <p:nvPr/>
        </p:nvGrpSpPr>
        <p:grpSpPr>
          <a:xfrm>
            <a:off x="3957516" y="3484382"/>
            <a:ext cx="325917" cy="567012"/>
            <a:chOff x="4465725" y="3066642"/>
            <a:chExt cx="325917" cy="567012"/>
          </a:xfrm>
        </p:grpSpPr>
        <p:grpSp>
          <p:nvGrpSpPr>
            <p:cNvPr id="93" name="Group 40"/>
            <p:cNvGrpSpPr/>
            <p:nvPr/>
          </p:nvGrpSpPr>
          <p:grpSpPr>
            <a:xfrm>
              <a:off x="4465725" y="3066642"/>
              <a:ext cx="325917" cy="567012"/>
              <a:chOff x="2259211" y="3150605"/>
              <a:chExt cx="325917" cy="567012"/>
            </a:xfrm>
          </p:grpSpPr>
          <p:grpSp>
            <p:nvGrpSpPr>
              <p:cNvPr id="94" name="Group 31"/>
              <p:cNvGrpSpPr/>
              <p:nvPr/>
            </p:nvGrpSpPr>
            <p:grpSpPr>
              <a:xfrm>
                <a:off x="2259211" y="3150605"/>
                <a:ext cx="325917" cy="567012"/>
                <a:chOff x="1759761" y="3016312"/>
                <a:chExt cx="325917" cy="567012"/>
              </a:xfrm>
            </p:grpSpPr>
            <p:sp>
              <p:nvSpPr>
                <p:cNvPr id="301" name="Rectangle 300"/>
                <p:cNvSpPr/>
                <p:nvPr/>
              </p:nvSpPr>
              <p:spPr bwMode="auto">
                <a:xfrm>
                  <a:off x="1774371" y="3200400"/>
                  <a:ext cx="304800" cy="18505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315" name="TextBox 314"/>
                <p:cNvSpPr txBox="1"/>
                <p:nvPr/>
              </p:nvSpPr>
              <p:spPr>
                <a:xfrm>
                  <a:off x="1795214" y="3016312"/>
                  <a:ext cx="29046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III</a:t>
                  </a:r>
                </a:p>
              </p:txBody>
            </p:sp>
            <p:sp>
              <p:nvSpPr>
                <p:cNvPr id="316" name="TextBox 315"/>
                <p:cNvSpPr txBox="1"/>
                <p:nvPr/>
              </p:nvSpPr>
              <p:spPr>
                <a:xfrm>
                  <a:off x="1759761" y="3337103"/>
                  <a:ext cx="32573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21</a:t>
                  </a:r>
                </a:p>
              </p:txBody>
            </p:sp>
          </p:grpSp>
          <p:sp>
            <p:nvSpPr>
              <p:cNvPr id="293" name="Freeform 292"/>
              <p:cNvSpPr/>
              <p:nvPr/>
            </p:nvSpPr>
            <p:spPr bwMode="auto">
              <a:xfrm>
                <a:off x="2275438" y="3337711"/>
                <a:ext cx="301782" cy="178051"/>
              </a:xfrm>
              <a:custGeom>
                <a:avLst/>
                <a:gdLst>
                  <a:gd name="connsiteX0" fmla="*/ 0 w 301782"/>
                  <a:gd name="connsiteY0" fmla="*/ 178051 h 178051"/>
                  <a:gd name="connsiteX1" fmla="*/ 301782 w 301782"/>
                  <a:gd name="connsiteY1" fmla="*/ 0 h 178051"/>
                  <a:gd name="connsiteX2" fmla="*/ 301782 w 301782"/>
                  <a:gd name="connsiteY2" fmla="*/ 0 h 17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782" h="178051">
                    <a:moveTo>
                      <a:pt x="0" y="178051"/>
                    </a:moveTo>
                    <a:lnTo>
                      <a:pt x="301782" y="0"/>
                    </a:lnTo>
                    <a:lnTo>
                      <a:pt x="301782" y="0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00" name="Freeform 299"/>
              <p:cNvSpPr/>
              <p:nvPr/>
            </p:nvSpPr>
            <p:spPr bwMode="auto">
              <a:xfrm>
                <a:off x="2272420" y="3337711"/>
                <a:ext cx="298764" cy="175034"/>
              </a:xfrm>
              <a:custGeom>
                <a:avLst/>
                <a:gdLst>
                  <a:gd name="connsiteX0" fmla="*/ 0 w 298764"/>
                  <a:gd name="connsiteY0" fmla="*/ 0 h 175034"/>
                  <a:gd name="connsiteX1" fmla="*/ 298764 w 298764"/>
                  <a:gd name="connsiteY1" fmla="*/ 175034 h 175034"/>
                  <a:gd name="connsiteX2" fmla="*/ 298764 w 298764"/>
                  <a:gd name="connsiteY2" fmla="*/ 175034 h 1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764" h="175034">
                    <a:moveTo>
                      <a:pt x="0" y="0"/>
                    </a:moveTo>
                    <a:lnTo>
                      <a:pt x="298764" y="175034"/>
                    </a:lnTo>
                    <a:lnTo>
                      <a:pt x="298764" y="175034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283" name="Rounded Rectangle 282"/>
            <p:cNvSpPr/>
            <p:nvPr/>
          </p:nvSpPr>
          <p:spPr bwMode="auto">
            <a:xfrm>
              <a:off x="4532007" y="3294841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95" name="Group 201"/>
          <p:cNvGrpSpPr/>
          <p:nvPr/>
        </p:nvGrpSpPr>
        <p:grpSpPr>
          <a:xfrm>
            <a:off x="3621727" y="3163021"/>
            <a:ext cx="325917" cy="567012"/>
            <a:chOff x="4465725" y="3066642"/>
            <a:chExt cx="325917" cy="567012"/>
          </a:xfrm>
        </p:grpSpPr>
        <p:grpSp>
          <p:nvGrpSpPr>
            <p:cNvPr id="96" name="Group 40"/>
            <p:cNvGrpSpPr/>
            <p:nvPr/>
          </p:nvGrpSpPr>
          <p:grpSpPr>
            <a:xfrm>
              <a:off x="4465725" y="3066642"/>
              <a:ext cx="325917" cy="567012"/>
              <a:chOff x="2259211" y="3150605"/>
              <a:chExt cx="325917" cy="567012"/>
            </a:xfrm>
          </p:grpSpPr>
          <p:grpSp>
            <p:nvGrpSpPr>
              <p:cNvPr id="102" name="Group 31"/>
              <p:cNvGrpSpPr/>
              <p:nvPr/>
            </p:nvGrpSpPr>
            <p:grpSpPr>
              <a:xfrm>
                <a:off x="2259211" y="3150605"/>
                <a:ext cx="325917" cy="567012"/>
                <a:chOff x="1759761" y="3016312"/>
                <a:chExt cx="325917" cy="567012"/>
              </a:xfrm>
            </p:grpSpPr>
            <p:sp>
              <p:nvSpPr>
                <p:cNvPr id="323" name="Rectangle 322"/>
                <p:cNvSpPr/>
                <p:nvPr/>
              </p:nvSpPr>
              <p:spPr bwMode="auto">
                <a:xfrm>
                  <a:off x="1774371" y="3200400"/>
                  <a:ext cx="304800" cy="18505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324" name="TextBox 323"/>
                <p:cNvSpPr txBox="1"/>
                <p:nvPr/>
              </p:nvSpPr>
              <p:spPr>
                <a:xfrm>
                  <a:off x="1795214" y="3016312"/>
                  <a:ext cx="29046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III</a:t>
                  </a:r>
                </a:p>
              </p:txBody>
            </p:sp>
            <p:sp>
              <p:nvSpPr>
                <p:cNvPr id="325" name="TextBox 324"/>
                <p:cNvSpPr txBox="1"/>
                <p:nvPr/>
              </p:nvSpPr>
              <p:spPr>
                <a:xfrm>
                  <a:off x="1759761" y="3337103"/>
                  <a:ext cx="32573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15</a:t>
                  </a:r>
                </a:p>
              </p:txBody>
            </p:sp>
          </p:grpSp>
          <p:sp>
            <p:nvSpPr>
              <p:cNvPr id="321" name="Freeform 320"/>
              <p:cNvSpPr/>
              <p:nvPr/>
            </p:nvSpPr>
            <p:spPr bwMode="auto">
              <a:xfrm>
                <a:off x="2275438" y="3337711"/>
                <a:ext cx="301782" cy="178051"/>
              </a:xfrm>
              <a:custGeom>
                <a:avLst/>
                <a:gdLst>
                  <a:gd name="connsiteX0" fmla="*/ 0 w 301782"/>
                  <a:gd name="connsiteY0" fmla="*/ 178051 h 178051"/>
                  <a:gd name="connsiteX1" fmla="*/ 301782 w 301782"/>
                  <a:gd name="connsiteY1" fmla="*/ 0 h 178051"/>
                  <a:gd name="connsiteX2" fmla="*/ 301782 w 301782"/>
                  <a:gd name="connsiteY2" fmla="*/ 0 h 17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782" h="178051">
                    <a:moveTo>
                      <a:pt x="0" y="178051"/>
                    </a:moveTo>
                    <a:lnTo>
                      <a:pt x="301782" y="0"/>
                    </a:lnTo>
                    <a:lnTo>
                      <a:pt x="301782" y="0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22" name="Freeform 321"/>
              <p:cNvSpPr/>
              <p:nvPr/>
            </p:nvSpPr>
            <p:spPr bwMode="auto">
              <a:xfrm>
                <a:off x="2272420" y="3337711"/>
                <a:ext cx="298764" cy="175034"/>
              </a:xfrm>
              <a:custGeom>
                <a:avLst/>
                <a:gdLst>
                  <a:gd name="connsiteX0" fmla="*/ 0 w 298764"/>
                  <a:gd name="connsiteY0" fmla="*/ 0 h 175034"/>
                  <a:gd name="connsiteX1" fmla="*/ 298764 w 298764"/>
                  <a:gd name="connsiteY1" fmla="*/ 175034 h 175034"/>
                  <a:gd name="connsiteX2" fmla="*/ 298764 w 298764"/>
                  <a:gd name="connsiteY2" fmla="*/ 175034 h 1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764" h="175034">
                    <a:moveTo>
                      <a:pt x="0" y="0"/>
                    </a:moveTo>
                    <a:lnTo>
                      <a:pt x="298764" y="175034"/>
                    </a:lnTo>
                    <a:lnTo>
                      <a:pt x="298764" y="175034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319" name="Rounded Rectangle 318"/>
            <p:cNvSpPr/>
            <p:nvPr/>
          </p:nvSpPr>
          <p:spPr bwMode="auto">
            <a:xfrm>
              <a:off x="4532007" y="3294841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03" name="Group 61"/>
          <p:cNvGrpSpPr/>
          <p:nvPr/>
        </p:nvGrpSpPr>
        <p:grpSpPr>
          <a:xfrm>
            <a:off x="4127465" y="3211270"/>
            <a:ext cx="325730" cy="554132"/>
            <a:chOff x="1759563" y="3016314"/>
            <a:chExt cx="325730" cy="554132"/>
          </a:xfrm>
        </p:grpSpPr>
        <p:sp>
          <p:nvSpPr>
            <p:cNvPr id="242" name="Rectangle 241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49" name="Rounded Rectangle 248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1782196" y="3016314"/>
              <a:ext cx="2904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III</a:t>
              </a:r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1759563" y="3324225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21</a:t>
              </a:r>
            </a:p>
          </p:txBody>
        </p:sp>
      </p:grpSp>
      <p:grpSp>
        <p:nvGrpSpPr>
          <p:cNvPr id="109" name="Group 61"/>
          <p:cNvGrpSpPr/>
          <p:nvPr/>
        </p:nvGrpSpPr>
        <p:grpSpPr>
          <a:xfrm>
            <a:off x="3673700" y="2303529"/>
            <a:ext cx="333746" cy="578151"/>
            <a:chOff x="1756297" y="2995608"/>
            <a:chExt cx="333746" cy="578151"/>
          </a:xfrm>
        </p:grpSpPr>
        <p:sp>
          <p:nvSpPr>
            <p:cNvPr id="267" name="Rectangle 266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rgbClr val="0066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68" name="Rounded Rectangle 267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1795324" y="299560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1756297" y="3327538"/>
              <a:ext cx="3337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1T</a:t>
              </a:r>
            </a:p>
          </p:txBody>
        </p:sp>
      </p:grpSp>
      <p:grpSp>
        <p:nvGrpSpPr>
          <p:cNvPr id="110" name="Group 61"/>
          <p:cNvGrpSpPr/>
          <p:nvPr/>
        </p:nvGrpSpPr>
        <p:grpSpPr>
          <a:xfrm>
            <a:off x="5273874" y="2818910"/>
            <a:ext cx="325730" cy="574838"/>
            <a:chOff x="1759563" y="2995608"/>
            <a:chExt cx="325730" cy="574838"/>
          </a:xfrm>
        </p:grpSpPr>
        <p:sp>
          <p:nvSpPr>
            <p:cNvPr id="275" name="Rectangle 274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rgbClr val="0066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76" name="Rounded Rectangle 275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1795324" y="299560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278" name="TextBox 277"/>
            <p:cNvSpPr txBox="1"/>
            <p:nvPr/>
          </p:nvSpPr>
          <p:spPr>
            <a:xfrm>
              <a:off x="1759563" y="3324225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22</a:t>
              </a:r>
            </a:p>
          </p:txBody>
        </p:sp>
      </p:grpSp>
      <p:grpSp>
        <p:nvGrpSpPr>
          <p:cNvPr id="116" name="Group 61"/>
          <p:cNvGrpSpPr/>
          <p:nvPr/>
        </p:nvGrpSpPr>
        <p:grpSpPr>
          <a:xfrm>
            <a:off x="5315881" y="3366304"/>
            <a:ext cx="304800" cy="574838"/>
            <a:chOff x="1774371" y="2995608"/>
            <a:chExt cx="304800" cy="574838"/>
          </a:xfrm>
        </p:grpSpPr>
        <p:sp>
          <p:nvSpPr>
            <p:cNvPr id="307" name="Rectangle 306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rgbClr val="0066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08" name="Rounded Rectangle 307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1795324" y="299560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1798755" y="3324225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17" name="Group 61"/>
          <p:cNvGrpSpPr/>
          <p:nvPr/>
        </p:nvGrpSpPr>
        <p:grpSpPr>
          <a:xfrm>
            <a:off x="5172717" y="3875644"/>
            <a:ext cx="304800" cy="574838"/>
            <a:chOff x="1774371" y="2995608"/>
            <a:chExt cx="304800" cy="574838"/>
          </a:xfrm>
        </p:grpSpPr>
        <p:sp>
          <p:nvSpPr>
            <p:cNvPr id="314" name="Rectangle 313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rgbClr val="0066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26" name="Rounded Rectangle 325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27" name="TextBox 326"/>
            <p:cNvSpPr txBox="1"/>
            <p:nvPr/>
          </p:nvSpPr>
          <p:spPr>
            <a:xfrm>
              <a:off x="1795324" y="299560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328" name="TextBox 327"/>
            <p:cNvSpPr txBox="1"/>
            <p:nvPr/>
          </p:nvSpPr>
          <p:spPr>
            <a:xfrm>
              <a:off x="1798755" y="3324225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sp>
        <p:nvSpPr>
          <p:cNvPr id="330" name="TextBox 329"/>
          <p:cNvSpPr txBox="1"/>
          <p:nvPr/>
        </p:nvSpPr>
        <p:spPr>
          <a:xfrm>
            <a:off x="2917370" y="0"/>
            <a:ext cx="6226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By 1 June, the 150</a:t>
            </a:r>
            <a:r>
              <a:rPr lang="en-US" sz="2400" baseline="30000" dirty="0" smtClean="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Brigade was eliminated - A path through the mines was cleared shortly after</a:t>
            </a:r>
          </a:p>
        </p:txBody>
      </p:sp>
      <p:sp>
        <p:nvSpPr>
          <p:cNvPr id="331" name="Rectangle 330"/>
          <p:cNvSpPr/>
          <p:nvPr/>
        </p:nvSpPr>
        <p:spPr bwMode="auto">
          <a:xfrm>
            <a:off x="2771600" y="3833119"/>
            <a:ext cx="470389" cy="1472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pSp>
        <p:nvGrpSpPr>
          <p:cNvPr id="123" name="Group 219"/>
          <p:cNvGrpSpPr/>
          <p:nvPr/>
        </p:nvGrpSpPr>
        <p:grpSpPr>
          <a:xfrm>
            <a:off x="-345552" y="3695699"/>
            <a:ext cx="238126" cy="278605"/>
            <a:chOff x="4595812" y="3412332"/>
            <a:chExt cx="238126" cy="278605"/>
          </a:xfrm>
        </p:grpSpPr>
        <p:grpSp>
          <p:nvGrpSpPr>
            <p:cNvPr id="124" name="Group 11"/>
            <p:cNvGrpSpPr/>
            <p:nvPr/>
          </p:nvGrpSpPr>
          <p:grpSpPr>
            <a:xfrm>
              <a:off x="4614861" y="3412332"/>
              <a:ext cx="219077" cy="278605"/>
              <a:chOff x="4274342" y="3424238"/>
              <a:chExt cx="219077" cy="278605"/>
            </a:xfrm>
          </p:grpSpPr>
          <p:sp>
            <p:nvSpPr>
              <p:cNvPr id="208" name="Trapezoid 207"/>
              <p:cNvSpPr/>
              <p:nvPr/>
            </p:nvSpPr>
            <p:spPr bwMode="auto">
              <a:xfrm flipV="1">
                <a:off x="4396911" y="3569492"/>
                <a:ext cx="46501" cy="133351"/>
              </a:xfrm>
              <a:prstGeom prst="trapezoid">
                <a:avLst/>
              </a:prstGeom>
              <a:solidFill>
                <a:srgbClr val="99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09" name="Trapezoid 208"/>
              <p:cNvSpPr/>
              <p:nvPr/>
            </p:nvSpPr>
            <p:spPr bwMode="auto">
              <a:xfrm>
                <a:off x="4396911" y="3424238"/>
                <a:ext cx="45719" cy="125768"/>
              </a:xfrm>
              <a:prstGeom prst="trapezoid">
                <a:avLst/>
              </a:prstGeom>
              <a:solidFill>
                <a:srgbClr val="99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10" name="Trapezoid 209"/>
              <p:cNvSpPr/>
              <p:nvPr/>
            </p:nvSpPr>
            <p:spPr bwMode="auto">
              <a:xfrm rot="16200000" flipH="1">
                <a:off x="4335829" y="3490485"/>
                <a:ext cx="36576" cy="140496"/>
              </a:xfrm>
              <a:prstGeom prst="trapezoid">
                <a:avLst/>
              </a:prstGeom>
              <a:solidFill>
                <a:srgbClr val="99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11" name="Pentagon 210"/>
              <p:cNvSpPr/>
              <p:nvPr/>
            </p:nvSpPr>
            <p:spPr bwMode="auto">
              <a:xfrm>
                <a:off x="4424362" y="3543300"/>
                <a:ext cx="69057" cy="36576"/>
              </a:xfrm>
              <a:prstGeom prst="homePlate">
                <a:avLst/>
              </a:prstGeom>
              <a:solidFill>
                <a:srgbClr val="99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12" name="Flowchart: Alternate Process 211"/>
              <p:cNvSpPr/>
              <p:nvPr/>
            </p:nvSpPr>
            <p:spPr bwMode="auto">
              <a:xfrm>
                <a:off x="4378992" y="3542821"/>
                <a:ext cx="66675" cy="36576"/>
              </a:xfrm>
              <a:prstGeom prst="flowChartAlternateProcess">
                <a:avLst/>
              </a:prstGeom>
              <a:solidFill>
                <a:schemeClr val="accent3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13" name="Flowchart: Process 212"/>
              <p:cNvSpPr/>
              <p:nvPr/>
            </p:nvSpPr>
            <p:spPr bwMode="auto">
              <a:xfrm>
                <a:off x="4274342" y="3514724"/>
                <a:ext cx="36576" cy="92869"/>
              </a:xfrm>
              <a:prstGeom prst="flowChartProcess">
                <a:avLst/>
              </a:prstGeom>
              <a:solidFill>
                <a:srgbClr val="99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207" name="Minus 206"/>
            <p:cNvSpPr/>
            <p:nvPr/>
          </p:nvSpPr>
          <p:spPr bwMode="auto">
            <a:xfrm>
              <a:off x="4595812" y="3526632"/>
              <a:ext cx="61912" cy="45719"/>
            </a:xfrm>
            <a:prstGeom prst="mathMinu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332" name="TextBox 331"/>
          <p:cNvSpPr txBox="1"/>
          <p:nvPr/>
        </p:nvSpPr>
        <p:spPr>
          <a:xfrm>
            <a:off x="6944359" y="838200"/>
            <a:ext cx="21996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Rommel had his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supply line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5584371" y="4800595"/>
            <a:ext cx="3526972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As the British prepared for their offensive before dawn on 5 June, Rommel opened another path through the minefields</a:t>
            </a:r>
          </a:p>
        </p:txBody>
      </p:sp>
      <p:sp>
        <p:nvSpPr>
          <p:cNvPr id="334" name="Rectangle 333"/>
          <p:cNvSpPr/>
          <p:nvPr/>
        </p:nvSpPr>
        <p:spPr bwMode="auto">
          <a:xfrm rot="20485118">
            <a:off x="3990816" y="4365227"/>
            <a:ext cx="403050" cy="1037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35" name="Freeform 334"/>
          <p:cNvSpPr/>
          <p:nvPr/>
        </p:nvSpPr>
        <p:spPr bwMode="auto">
          <a:xfrm>
            <a:off x="4426085" y="4455268"/>
            <a:ext cx="1073285" cy="817123"/>
          </a:xfrm>
          <a:custGeom>
            <a:avLst/>
            <a:gdLst>
              <a:gd name="connsiteX0" fmla="*/ 1073285 w 1073285"/>
              <a:gd name="connsiteY0" fmla="*/ 817123 h 817123"/>
              <a:gd name="connsiteX1" fmla="*/ 0 w 1073285"/>
              <a:gd name="connsiteY1" fmla="*/ 0 h 817123"/>
              <a:gd name="connsiteX2" fmla="*/ 0 w 1073285"/>
              <a:gd name="connsiteY2" fmla="*/ 0 h 81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3285" h="817123">
                <a:moveTo>
                  <a:pt x="1073285" y="817123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6" name="Freeform 235"/>
          <p:cNvSpPr/>
          <p:nvPr/>
        </p:nvSpPr>
        <p:spPr bwMode="auto">
          <a:xfrm>
            <a:off x="2569029" y="4005943"/>
            <a:ext cx="293914" cy="326572"/>
          </a:xfrm>
          <a:custGeom>
            <a:avLst/>
            <a:gdLst>
              <a:gd name="connsiteX0" fmla="*/ 0 w 293914"/>
              <a:gd name="connsiteY0" fmla="*/ 326572 h 326572"/>
              <a:gd name="connsiteX1" fmla="*/ 293914 w 293914"/>
              <a:gd name="connsiteY1" fmla="*/ 0 h 326572"/>
              <a:gd name="connsiteX2" fmla="*/ 293914 w 293914"/>
              <a:gd name="connsiteY2" fmla="*/ 0 h 32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914" h="326572">
                <a:moveTo>
                  <a:pt x="0" y="326572"/>
                </a:moveTo>
                <a:lnTo>
                  <a:pt x="293914" y="0"/>
                </a:lnTo>
                <a:lnTo>
                  <a:pt x="293914" y="0"/>
                </a:lnTo>
              </a:path>
            </a:pathLst>
          </a:cu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8" name="Freeform 237"/>
          <p:cNvSpPr/>
          <p:nvPr/>
        </p:nvSpPr>
        <p:spPr bwMode="auto">
          <a:xfrm>
            <a:off x="2756733" y="3826669"/>
            <a:ext cx="485750" cy="2381"/>
          </a:xfrm>
          <a:custGeom>
            <a:avLst/>
            <a:gdLst>
              <a:gd name="connsiteX0" fmla="*/ 566737 w 566737"/>
              <a:gd name="connsiteY0" fmla="*/ 4762 h 4762"/>
              <a:gd name="connsiteX1" fmla="*/ 80962 w 566737"/>
              <a:gd name="connsiteY1" fmla="*/ 2381 h 4762"/>
              <a:gd name="connsiteX2" fmla="*/ 80962 w 566737"/>
              <a:gd name="connsiteY2" fmla="*/ 0 h 4762"/>
              <a:gd name="connsiteX0" fmla="*/ 8571 w 8571"/>
              <a:gd name="connsiteY0" fmla="*/ 5000 h 5000"/>
              <a:gd name="connsiteX1" fmla="*/ 0 w 8571"/>
              <a:gd name="connsiteY1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1" h="5000">
                <a:moveTo>
                  <a:pt x="8571" y="5000"/>
                </a:moveTo>
                <a:lnTo>
                  <a:pt x="0" y="0"/>
                </a:lnTo>
              </a:path>
            </a:pathLst>
          </a:cu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9" name="Freeform 238"/>
          <p:cNvSpPr/>
          <p:nvPr/>
        </p:nvSpPr>
        <p:spPr bwMode="auto">
          <a:xfrm>
            <a:off x="2756733" y="3983832"/>
            <a:ext cx="485750" cy="2381"/>
          </a:xfrm>
          <a:custGeom>
            <a:avLst/>
            <a:gdLst>
              <a:gd name="connsiteX0" fmla="*/ 566737 w 566737"/>
              <a:gd name="connsiteY0" fmla="*/ 4762 h 4762"/>
              <a:gd name="connsiteX1" fmla="*/ 80962 w 566737"/>
              <a:gd name="connsiteY1" fmla="*/ 2381 h 4762"/>
              <a:gd name="connsiteX2" fmla="*/ 80962 w 566737"/>
              <a:gd name="connsiteY2" fmla="*/ 0 h 4762"/>
              <a:gd name="connsiteX0" fmla="*/ 8571 w 8571"/>
              <a:gd name="connsiteY0" fmla="*/ 5000 h 5000"/>
              <a:gd name="connsiteX1" fmla="*/ 0 w 8571"/>
              <a:gd name="connsiteY1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1" h="5000">
                <a:moveTo>
                  <a:pt x="8571" y="5000"/>
                </a:moveTo>
                <a:lnTo>
                  <a:pt x="0" y="0"/>
                </a:lnTo>
              </a:path>
            </a:pathLst>
          </a:cu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0" name="Freeform 239"/>
          <p:cNvSpPr/>
          <p:nvPr/>
        </p:nvSpPr>
        <p:spPr bwMode="auto">
          <a:xfrm>
            <a:off x="3981450" y="4300538"/>
            <a:ext cx="376238" cy="128587"/>
          </a:xfrm>
          <a:custGeom>
            <a:avLst/>
            <a:gdLst>
              <a:gd name="connsiteX0" fmla="*/ 0 w 438547"/>
              <a:gd name="connsiteY0" fmla="*/ 149621 h 149621"/>
              <a:gd name="connsiteX1" fmla="*/ 376238 w 438547"/>
              <a:gd name="connsiteY1" fmla="*/ 21034 h 149621"/>
              <a:gd name="connsiteX2" fmla="*/ 373856 w 438547"/>
              <a:gd name="connsiteY2" fmla="*/ 23415 h 149621"/>
              <a:gd name="connsiteX0" fmla="*/ 0 w 376238"/>
              <a:gd name="connsiteY0" fmla="*/ 128587 h 128587"/>
              <a:gd name="connsiteX1" fmla="*/ 376238 w 376238"/>
              <a:gd name="connsiteY1" fmla="*/ 0 h 12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6238" h="128587">
                <a:moveTo>
                  <a:pt x="0" y="128587"/>
                </a:moveTo>
                <a:lnTo>
                  <a:pt x="376238" y="0"/>
                </a:lnTo>
              </a:path>
            </a:pathLst>
          </a:cu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1" name="Freeform 240"/>
          <p:cNvSpPr/>
          <p:nvPr/>
        </p:nvSpPr>
        <p:spPr bwMode="auto">
          <a:xfrm>
            <a:off x="4014787" y="4400550"/>
            <a:ext cx="376238" cy="128587"/>
          </a:xfrm>
          <a:custGeom>
            <a:avLst/>
            <a:gdLst>
              <a:gd name="connsiteX0" fmla="*/ 0 w 438547"/>
              <a:gd name="connsiteY0" fmla="*/ 149621 h 149621"/>
              <a:gd name="connsiteX1" fmla="*/ 376238 w 438547"/>
              <a:gd name="connsiteY1" fmla="*/ 21034 h 149621"/>
              <a:gd name="connsiteX2" fmla="*/ 373856 w 438547"/>
              <a:gd name="connsiteY2" fmla="*/ 23415 h 149621"/>
              <a:gd name="connsiteX0" fmla="*/ 0 w 376238"/>
              <a:gd name="connsiteY0" fmla="*/ 128587 h 128587"/>
              <a:gd name="connsiteX1" fmla="*/ 376238 w 376238"/>
              <a:gd name="connsiteY1" fmla="*/ 0 h 12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6238" h="128587">
                <a:moveTo>
                  <a:pt x="0" y="128587"/>
                </a:moveTo>
                <a:lnTo>
                  <a:pt x="376238" y="0"/>
                </a:lnTo>
              </a:path>
            </a:pathLst>
          </a:cu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3" name="Explosion 1 242"/>
          <p:cNvSpPr/>
          <p:nvPr/>
        </p:nvSpPr>
        <p:spPr bwMode="auto">
          <a:xfrm>
            <a:off x="4248539" y="3805335"/>
            <a:ext cx="404327" cy="440093"/>
          </a:xfrm>
          <a:prstGeom prst="irregularSeal1">
            <a:avLst/>
          </a:prstGeom>
          <a:solidFill>
            <a:srgbClr val="FF0000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0" y="4386944"/>
            <a:ext cx="31242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British armor charged into a devastating AT screen – Worse was to follow</a:t>
            </a:r>
          </a:p>
        </p:txBody>
      </p:sp>
      <p:sp>
        <p:nvSpPr>
          <p:cNvPr id="245" name="Explosion 1 244"/>
          <p:cNvSpPr/>
          <p:nvPr/>
        </p:nvSpPr>
        <p:spPr bwMode="auto">
          <a:xfrm>
            <a:off x="3593565" y="3014703"/>
            <a:ext cx="363711" cy="409815"/>
          </a:xfrm>
          <a:prstGeom prst="irregularSeal1">
            <a:avLst/>
          </a:prstGeom>
          <a:solidFill>
            <a:srgbClr val="FFFF00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6" name="Explosion 1 245"/>
          <p:cNvSpPr/>
          <p:nvPr/>
        </p:nvSpPr>
        <p:spPr bwMode="auto">
          <a:xfrm>
            <a:off x="4173709" y="3425799"/>
            <a:ext cx="363711" cy="409815"/>
          </a:xfrm>
          <a:prstGeom prst="irregularSeal1">
            <a:avLst/>
          </a:prstGeom>
          <a:solidFill>
            <a:srgbClr val="FFFF00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pSp>
        <p:nvGrpSpPr>
          <p:cNvPr id="126" name="Group 61"/>
          <p:cNvGrpSpPr/>
          <p:nvPr/>
        </p:nvGrpSpPr>
        <p:grpSpPr>
          <a:xfrm>
            <a:off x="3777133" y="3390809"/>
            <a:ext cx="325730" cy="554132"/>
            <a:chOff x="1759563" y="3016314"/>
            <a:chExt cx="325730" cy="554132"/>
          </a:xfrm>
        </p:grpSpPr>
        <p:sp>
          <p:nvSpPr>
            <p:cNvPr id="254" name="Rectangle 253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55" name="Rounded Rectangle 254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1785647" y="3016314"/>
              <a:ext cx="2904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III</a:t>
              </a:r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1759563" y="3324225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</p:grpSp>
      <p:sp>
        <p:nvSpPr>
          <p:cNvPr id="329" name="Explosion 1 328"/>
          <p:cNvSpPr/>
          <p:nvPr/>
        </p:nvSpPr>
        <p:spPr bwMode="auto">
          <a:xfrm>
            <a:off x="3319067" y="3602001"/>
            <a:ext cx="473103" cy="504908"/>
          </a:xfrm>
          <a:prstGeom prst="irregularSeal1">
            <a:avLst/>
          </a:prstGeom>
          <a:solidFill>
            <a:srgbClr val="FFFF00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89" name="Explosion 1 288"/>
          <p:cNvSpPr/>
          <p:nvPr/>
        </p:nvSpPr>
        <p:spPr bwMode="auto">
          <a:xfrm>
            <a:off x="4310744" y="4098151"/>
            <a:ext cx="358588" cy="379079"/>
          </a:xfrm>
          <a:prstGeom prst="irregularSeal1">
            <a:avLst/>
          </a:prstGeom>
          <a:solidFill>
            <a:srgbClr val="FFFF00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90" name="Explosion 1 289"/>
          <p:cNvSpPr/>
          <p:nvPr/>
        </p:nvSpPr>
        <p:spPr bwMode="auto">
          <a:xfrm>
            <a:off x="4799959" y="3964962"/>
            <a:ext cx="307362" cy="363711"/>
          </a:xfrm>
          <a:prstGeom prst="irregularSeal1">
            <a:avLst/>
          </a:prstGeom>
          <a:solidFill>
            <a:srgbClr val="FFFF00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11" name="Explosion 1 310"/>
          <p:cNvSpPr/>
          <p:nvPr/>
        </p:nvSpPr>
        <p:spPr bwMode="auto">
          <a:xfrm>
            <a:off x="4387583" y="3455254"/>
            <a:ext cx="335535" cy="356027"/>
          </a:xfrm>
          <a:prstGeom prst="irregularSeal1">
            <a:avLst/>
          </a:prstGeom>
          <a:solidFill>
            <a:srgbClr val="FFFF00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12" name="TextBox 311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With British armor crippled, Rommel was ready to take </a:t>
            </a:r>
            <a:r>
              <a:rPr lang="en-US" sz="2400" dirty="0" err="1" smtClean="0">
                <a:latin typeface="Calibri" pitchFamily="34" charset="0"/>
              </a:rPr>
              <a:t>Bir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Hacheim</a:t>
            </a: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336" name="Oval 335"/>
          <p:cNvSpPr/>
          <p:nvPr/>
        </p:nvSpPr>
        <p:spPr bwMode="auto">
          <a:xfrm>
            <a:off x="3439886" y="5682343"/>
            <a:ext cx="718458" cy="5334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37" name="Explosion 1 336"/>
          <p:cNvSpPr/>
          <p:nvPr/>
        </p:nvSpPr>
        <p:spPr bwMode="auto">
          <a:xfrm>
            <a:off x="3537155" y="5678130"/>
            <a:ext cx="508819" cy="538316"/>
          </a:xfrm>
          <a:prstGeom prst="irregularSeal1">
            <a:avLst/>
          </a:prstGeom>
          <a:solidFill>
            <a:srgbClr val="FFFF00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38" name="TextBox 337"/>
          <p:cNvSpPr txBox="1"/>
          <p:nvPr/>
        </p:nvSpPr>
        <p:spPr>
          <a:xfrm>
            <a:off x="0" y="5998029"/>
            <a:ext cx="279762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FF broke out on the night of  10 June</a:t>
            </a:r>
          </a:p>
        </p:txBody>
      </p:sp>
      <p:grpSp>
        <p:nvGrpSpPr>
          <p:cNvPr id="132" name="Group 199"/>
          <p:cNvGrpSpPr/>
          <p:nvPr/>
        </p:nvGrpSpPr>
        <p:grpSpPr>
          <a:xfrm>
            <a:off x="3786808" y="3842346"/>
            <a:ext cx="354584" cy="574838"/>
            <a:chOff x="716899" y="4846590"/>
            <a:chExt cx="354584" cy="574838"/>
          </a:xfrm>
        </p:grpSpPr>
        <p:grpSp>
          <p:nvGrpSpPr>
            <p:cNvPr id="133" name="Group 40"/>
            <p:cNvGrpSpPr/>
            <p:nvPr/>
          </p:nvGrpSpPr>
          <p:grpSpPr>
            <a:xfrm>
              <a:off x="716899" y="4846590"/>
              <a:ext cx="354584" cy="574838"/>
              <a:chOff x="2250428" y="3129901"/>
              <a:chExt cx="354584" cy="574838"/>
            </a:xfrm>
          </p:grpSpPr>
          <p:grpSp>
            <p:nvGrpSpPr>
              <p:cNvPr id="134" name="Group 31"/>
              <p:cNvGrpSpPr/>
              <p:nvPr/>
            </p:nvGrpSpPr>
            <p:grpSpPr>
              <a:xfrm>
                <a:off x="2250428" y="3129901"/>
                <a:ext cx="354584" cy="574838"/>
                <a:chOff x="1750978" y="2995608"/>
                <a:chExt cx="354584" cy="574838"/>
              </a:xfrm>
            </p:grpSpPr>
            <p:sp>
              <p:nvSpPr>
                <p:cNvPr id="271" name="Rectangle 270"/>
                <p:cNvSpPr/>
                <p:nvPr/>
              </p:nvSpPr>
              <p:spPr bwMode="auto">
                <a:xfrm>
                  <a:off x="1774371" y="3200400"/>
                  <a:ext cx="304800" cy="18505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272" name="TextBox 271"/>
                <p:cNvSpPr txBox="1"/>
                <p:nvPr/>
              </p:nvSpPr>
              <p:spPr>
                <a:xfrm>
                  <a:off x="1750978" y="2995608"/>
                  <a:ext cx="35458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latin typeface="Arial" pitchFamily="34" charset="0"/>
                      <a:cs typeface="Arial" pitchFamily="34" charset="0"/>
                    </a:rPr>
                    <a:t>xx</a:t>
                  </a:r>
                </a:p>
              </p:txBody>
            </p:sp>
            <p:sp>
              <p:nvSpPr>
                <p:cNvPr id="274" name="TextBox 273"/>
                <p:cNvSpPr txBox="1"/>
                <p:nvPr/>
              </p:nvSpPr>
              <p:spPr>
                <a:xfrm>
                  <a:off x="1764523" y="3324225"/>
                  <a:ext cx="32573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90</a:t>
                  </a:r>
                </a:p>
              </p:txBody>
            </p:sp>
          </p:grpSp>
          <p:sp>
            <p:nvSpPr>
              <p:cNvPr id="263" name="Freeform 262"/>
              <p:cNvSpPr/>
              <p:nvPr/>
            </p:nvSpPr>
            <p:spPr bwMode="auto">
              <a:xfrm>
                <a:off x="2275438" y="3337711"/>
                <a:ext cx="301782" cy="178051"/>
              </a:xfrm>
              <a:custGeom>
                <a:avLst/>
                <a:gdLst>
                  <a:gd name="connsiteX0" fmla="*/ 0 w 301782"/>
                  <a:gd name="connsiteY0" fmla="*/ 178051 h 178051"/>
                  <a:gd name="connsiteX1" fmla="*/ 301782 w 301782"/>
                  <a:gd name="connsiteY1" fmla="*/ 0 h 178051"/>
                  <a:gd name="connsiteX2" fmla="*/ 301782 w 301782"/>
                  <a:gd name="connsiteY2" fmla="*/ 0 h 17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782" h="178051">
                    <a:moveTo>
                      <a:pt x="0" y="178051"/>
                    </a:moveTo>
                    <a:lnTo>
                      <a:pt x="301782" y="0"/>
                    </a:lnTo>
                    <a:lnTo>
                      <a:pt x="301782" y="0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65" name="Freeform 264"/>
              <p:cNvSpPr/>
              <p:nvPr/>
            </p:nvSpPr>
            <p:spPr bwMode="auto">
              <a:xfrm>
                <a:off x="2272420" y="3337711"/>
                <a:ext cx="298764" cy="175034"/>
              </a:xfrm>
              <a:custGeom>
                <a:avLst/>
                <a:gdLst>
                  <a:gd name="connsiteX0" fmla="*/ 0 w 298764"/>
                  <a:gd name="connsiteY0" fmla="*/ 0 h 175034"/>
                  <a:gd name="connsiteX1" fmla="*/ 298764 w 298764"/>
                  <a:gd name="connsiteY1" fmla="*/ 175034 h 175034"/>
                  <a:gd name="connsiteX2" fmla="*/ 298764 w 298764"/>
                  <a:gd name="connsiteY2" fmla="*/ 175034 h 1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764" h="175034">
                    <a:moveTo>
                      <a:pt x="0" y="0"/>
                    </a:moveTo>
                    <a:lnTo>
                      <a:pt x="298764" y="175034"/>
                    </a:lnTo>
                    <a:lnTo>
                      <a:pt x="298764" y="175034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251" name="Oval 250"/>
            <p:cNvSpPr/>
            <p:nvPr/>
          </p:nvSpPr>
          <p:spPr bwMode="auto">
            <a:xfrm>
              <a:off x="741037" y="5245053"/>
              <a:ext cx="57788" cy="5778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57" name="Oval 256"/>
            <p:cNvSpPr/>
            <p:nvPr/>
          </p:nvSpPr>
          <p:spPr bwMode="auto">
            <a:xfrm>
              <a:off x="985218" y="5244487"/>
              <a:ext cx="57788" cy="5778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288" name="Explosion 1 287"/>
          <p:cNvSpPr/>
          <p:nvPr/>
        </p:nvSpPr>
        <p:spPr bwMode="auto">
          <a:xfrm>
            <a:off x="3989293" y="3922699"/>
            <a:ext cx="363711" cy="409815"/>
          </a:xfrm>
          <a:prstGeom prst="irregularSeal1">
            <a:avLst/>
          </a:prstGeom>
          <a:solidFill>
            <a:srgbClr val="FFFF00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87" name="Explosion 1 286"/>
          <p:cNvSpPr/>
          <p:nvPr/>
        </p:nvSpPr>
        <p:spPr bwMode="auto">
          <a:xfrm>
            <a:off x="3957276" y="3626865"/>
            <a:ext cx="363711" cy="409815"/>
          </a:xfrm>
          <a:prstGeom prst="irregularSeal1">
            <a:avLst/>
          </a:prstGeom>
          <a:solidFill>
            <a:srgbClr val="FFFF00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pSp>
        <p:nvGrpSpPr>
          <p:cNvPr id="135" name="Group 219"/>
          <p:cNvGrpSpPr/>
          <p:nvPr/>
        </p:nvGrpSpPr>
        <p:grpSpPr>
          <a:xfrm>
            <a:off x="-275078" y="3530966"/>
            <a:ext cx="238126" cy="278605"/>
            <a:chOff x="4595812" y="3412332"/>
            <a:chExt cx="238126" cy="278605"/>
          </a:xfrm>
        </p:grpSpPr>
        <p:grpSp>
          <p:nvGrpSpPr>
            <p:cNvPr id="141" name="Group 11"/>
            <p:cNvGrpSpPr/>
            <p:nvPr/>
          </p:nvGrpSpPr>
          <p:grpSpPr>
            <a:xfrm>
              <a:off x="4614861" y="3412332"/>
              <a:ext cx="219077" cy="278605"/>
              <a:chOff x="4274342" y="3424238"/>
              <a:chExt cx="219077" cy="278605"/>
            </a:xfrm>
          </p:grpSpPr>
          <p:sp>
            <p:nvSpPr>
              <p:cNvPr id="342" name="Trapezoid 341"/>
              <p:cNvSpPr/>
              <p:nvPr/>
            </p:nvSpPr>
            <p:spPr bwMode="auto">
              <a:xfrm flipV="1">
                <a:off x="4396911" y="3569492"/>
                <a:ext cx="46501" cy="133351"/>
              </a:xfrm>
              <a:prstGeom prst="trapezoid">
                <a:avLst/>
              </a:prstGeom>
              <a:solidFill>
                <a:srgbClr val="99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43" name="Trapezoid 342"/>
              <p:cNvSpPr/>
              <p:nvPr/>
            </p:nvSpPr>
            <p:spPr bwMode="auto">
              <a:xfrm>
                <a:off x="4396911" y="3424238"/>
                <a:ext cx="45719" cy="125768"/>
              </a:xfrm>
              <a:prstGeom prst="trapezoid">
                <a:avLst/>
              </a:prstGeom>
              <a:solidFill>
                <a:srgbClr val="99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44" name="Trapezoid 343"/>
              <p:cNvSpPr/>
              <p:nvPr/>
            </p:nvSpPr>
            <p:spPr bwMode="auto">
              <a:xfrm rot="16200000" flipH="1">
                <a:off x="4335829" y="3490485"/>
                <a:ext cx="36576" cy="140496"/>
              </a:xfrm>
              <a:prstGeom prst="trapezoid">
                <a:avLst/>
              </a:prstGeom>
              <a:solidFill>
                <a:srgbClr val="99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45" name="Pentagon 344"/>
              <p:cNvSpPr/>
              <p:nvPr/>
            </p:nvSpPr>
            <p:spPr bwMode="auto">
              <a:xfrm>
                <a:off x="4424362" y="3543300"/>
                <a:ext cx="69057" cy="36576"/>
              </a:xfrm>
              <a:prstGeom prst="homePlate">
                <a:avLst/>
              </a:prstGeom>
              <a:solidFill>
                <a:srgbClr val="99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46" name="Flowchart: Alternate Process 345"/>
              <p:cNvSpPr/>
              <p:nvPr/>
            </p:nvSpPr>
            <p:spPr bwMode="auto">
              <a:xfrm>
                <a:off x="4378992" y="3542821"/>
                <a:ext cx="66675" cy="36576"/>
              </a:xfrm>
              <a:prstGeom prst="flowChartAlternateProcess">
                <a:avLst/>
              </a:prstGeom>
              <a:solidFill>
                <a:schemeClr val="accent3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47" name="Flowchart: Process 346"/>
              <p:cNvSpPr/>
              <p:nvPr/>
            </p:nvSpPr>
            <p:spPr bwMode="auto">
              <a:xfrm>
                <a:off x="4274342" y="3514724"/>
                <a:ext cx="36576" cy="92869"/>
              </a:xfrm>
              <a:prstGeom prst="flowChartProcess">
                <a:avLst/>
              </a:prstGeom>
              <a:solidFill>
                <a:srgbClr val="99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341" name="Minus 340"/>
            <p:cNvSpPr/>
            <p:nvPr/>
          </p:nvSpPr>
          <p:spPr bwMode="auto">
            <a:xfrm>
              <a:off x="4595812" y="3526632"/>
              <a:ext cx="61912" cy="45719"/>
            </a:xfrm>
            <a:prstGeom prst="mathMinu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214" name="Flowchart: Process 213"/>
          <p:cNvSpPr/>
          <p:nvPr/>
        </p:nvSpPr>
        <p:spPr bwMode="auto">
          <a:xfrm>
            <a:off x="2642" y="2234657"/>
            <a:ext cx="692407" cy="1915886"/>
          </a:xfrm>
          <a:prstGeom prst="flowChartProcess">
            <a:avLst/>
          </a:prstGeom>
          <a:solidFill>
            <a:srgbClr val="99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3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6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9" dur="indefinite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2" dur="indefinite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1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4" dur="indefinite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7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139 C 0.05417 0.00208 0.26407 0.00486 0.32778 0.00602 C 0.39132 0.00717 0.36771 0.00833 0.38056 0.00833 C 0.39341 0.00833 0.39844 0.00787 0.40539 0.00602 C 0.41233 0.00416 0.41754 0.00116 0.42205 -0.00347 C 0.42657 -0.0081 0.43091 -0.01412 0.43264 -0.02246 C 0.43473 -0.03079 0.43559 -0.04283 0.43386 -0.05417 C 0.43212 -0.06551 0.4283 -0.08264 0.42205 -0.09074 C 0.4158 -0.09884 0.40556 -0.10023 0.39584 -0.10347 C 0.38611 -0.10672 0.37691 -0.10949 0.36372 -0.10972 C 0.35035 -0.10996 0.37726 -0.10602 0.31615 -0.10509 C 0.25486 -0.10417 0.06337 -0.10371 -0.00295 -0.10347 " pathEditMode="relative" rAng="0" ptsTypes="aaaaaaaaaaaa">
                                      <p:cBhvr>
                                        <p:cTn id="41" dur="5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-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uka2 plus 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139 C 0.05417 0.00208 0.26407 0.00486 0.32778 0.00602 C 0.39132 0.00717 0.36771 0.00833 0.38056 0.00833 C 0.39341 0.00833 0.39844 0.00787 0.40539 0.00602 C 0.41233 0.00416 0.41754 0.00116 0.42205 -0.00347 C 0.42657 -0.0081 0.43091 -0.01412 0.43264 -0.02246 C 0.43473 -0.03079 0.43559 -0.04283 0.43386 -0.05417 C 0.43212 -0.06551 0.4283 -0.08264 0.42205 -0.09074 C 0.4158 -0.09884 0.40556 -0.10023 0.39584 -0.10347 C 0.38611 -0.10672 0.37691 -0.10949 0.36372 -0.10972 C 0.35035 -0.10996 0.37726 -0.10602 0.31615 -0.10509 C 0.25486 -0.10417 0.06337 -0.10371 -0.00295 -0.10347 " pathEditMode="relative" rAng="0" ptsTypes="aaaaaaaaaaaa">
                                      <p:cBhvr>
                                        <p:cTn id="43" dur="5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-5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-10800000">
                                      <p:cBhvr>
                                        <p:cTn id="4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-10800000">
                                      <p:cBhvr>
                                        <p:cTn id="4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5.55556E-6 -1.11111E-6 C -0.01789 0.0007 -0.0356 0.00162 -0.04271 0.00186 " pathEditMode="relative" ptsTypes="aA">
                                      <p:cBhvr>
                                        <p:cTn id="53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94444E-6 -1.11111E-6 C -0.01771 0.00856 -0.03524 0.01736 -0.04219 0.02083 " pathEditMode="relative" ptsTypes="aA">
                                      <p:cBhvr>
                                        <p:cTn id="5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irefigh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548E-6 C -0.03559 -0.00902 -0.07274 -0.01851 -0.09652 -0.02407 C -0.12031 -0.02962 -0.13003 -0.03194 -0.14253 -0.03379 C -0.15503 -0.03564 -0.15868 -0.03865 -0.1717 -0.03541 C -0.18472 -0.03217 -0.21024 -0.01805 -0.22048 -0.01365 " pathEditMode="relative" rAng="0" ptsTypes="aaaaa">
                                      <p:cBhvr>
                                        <p:cTn id="8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1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1.42328E-6 C -0.07117 -0.0118 -0.14218 -0.0236 -0.17048 -0.02823 " pathEditMode="relative" ptsTypes="aA">
                                      <p:cBhvr>
                                        <p:cTn id="8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46 C 0.01302 0.01018 0.02639 0.02014 0.03698 0.02986 C 0.04757 0.03958 0.05556 0.04652 0.06355 0.05948 C 0.07153 0.07244 0.08125 0.09952 0.08473 0.10738 " pathEditMode="relative" ptsTypes="aaaA">
                                      <p:cBhvr>
                                        <p:cTn id="8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71 0.00185 C -0.04271 0.00926 -0.04254 0.01667 -0.04097 0.02963 C -0.03941 0.04259 -0.03542 0.06898 -0.03368 0.08009 C -0.03195 0.09121 -0.0309 0.09398 -0.03038 0.09676 " pathEditMode="relative" ptsTypes="aaaA">
                                      <p:cBhvr>
                                        <p:cTn id="11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C -0.00122 -0.00439 -0.00591 -0.0206 -0.00747 -0.02615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13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19 0.02083 C -0.03038 0.03749 -0.01841 0.05416 -0.01354 0.06087 " pathEditMode="relative" ptsTypes="aA">
                                      <p:cBhvr>
                                        <p:cTn id="122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048 -0.02823 C -0.18524 -0.03957 -0.19982 -0.05069 -0.20572 -0.05508 " pathEditMode="relative" ptsTypes="aA">
                                      <p:cBhvr>
                                        <p:cTn id="12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48 -0.01366 C -0.23055 -0.02361 -0.24045 -0.03334 -0.24444 -0.03727 " pathEditMode="relative" ptsTypes="aA">
                                      <p:cBhvr>
                                        <p:cTn id="12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8.14815E-6 C -0.021 -0.00186 -0.04183 -0.00347 -0.05017 -0.00416 " pathEditMode="relative" ptsTypes="aA">
                                      <p:cBhvr>
                                        <p:cTn id="12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3.7037E-7 C -0.00573 -0.00856 -0.01076 -0.01713 -0.01771 -0.02315 C -0.02465 -0.02917 -0.03455 -0.03495 -0.04201 -0.03611 C -0.04948 -0.03727 -0.05903 -0.03125 -0.0625 -0.03032 " pathEditMode="relative" ptsTypes="aaaA">
                                      <p:cBhvr>
                                        <p:cTn id="130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sion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39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1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42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5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C -0.00382 -0.00579 -0.01788 -0.02732 -0.02257 -0.03449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-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17 -0.00486 C -0.07882 -0.0118 -0.10729 -0.01874 -0.11875 -0.02152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-8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-0.03032 C -0.06632 -0.02408 -0.07014 -0.01783 -0.07483 -0.01158 C -0.07952 -0.00533 -0.08351 0.003 -0.09028 0.0074 C -0.09705 0.0118 -0.11146 0.01388 -0.1158 0.01527 " pathEditMode="relative" ptsTypes="aaaA">
                                      <p:cBhvr>
                                        <p:cTn id="155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73 0.10739 C 0.09185 0.12174 0.09897 0.13632 0.10174 0.1421 " pathEditMode="relative" ptsTypes="aA">
                                      <p:cBhvr>
                                        <p:cTn id="15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7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8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0" dur="indefinite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1" dur="indefinite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3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4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1421 C 0.09271 0.12243 0.08368 0.10299 0.08004 0.09512 " pathEditMode="relative" ptsTypes="aA">
                                      <p:cBhvr>
                                        <p:cTn id="1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79 0.01527 C -0.10833 0.0155 -0.10069 0.01597 -0.09774 0.0162 " pathEditMode="relative" ptsTypes="aA">
                                      <p:cBhvr>
                                        <p:cTn id="188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75 -0.02152 C -0.1099 -0.02198 -0.10087 -0.02221 -0.0974 -0.02221 " pathEditMode="relative" ptsTypes="aA">
                                      <p:cBhvr>
                                        <p:cTn id="19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0.09674 C -0.02569 0.10391 -0.02101 0.11108 -0.01493 0.11432 C -0.00885 0.11756 -0.00469 0.11895 0.00625 0.11618 C 0.01719 0.1134 0.04323 0.1009 0.05052 0.09789 " pathEditMode="relative" ptsTypes="aaaA">
                                      <p:cBhvr>
                                        <p:cTn id="19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73 -0.05508 C -0.19323 -0.05416 -0.18055 -0.05323 -0.16354 -0.05323 C -0.14653 -0.05323 -0.11892 -0.05392 -0.1033 -0.05508 C -0.08767 -0.05624 -0.07552 -0.05878 -0.07014 -0.05948 " pathEditMode="relative" ptsTypes="aaaA">
                                      <p:cBhvr>
                                        <p:cTn id="20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39 -0.02221 C -0.07187 -0.01897 -0.04635 -0.01573 -0.03611 -0.01434 " pathEditMode="relative" ptsTypes="aA">
                                      <p:cBhvr>
                                        <p:cTn id="205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52 0.09789 C 0.07465 0.09095 0.09878 0.08424 0.10833 0.08146 " pathEditMode="relative" ptsTypes="aA">
                                      <p:cBhvr>
                                        <p:cTn id="207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sio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01435 C -0.02343 -0.01481 -0.01076 -0.01527 0.00313 -0.02592 C 0.01702 -0.03657 0.03959 -0.07012 0.04688 -0.07892 " pathEditMode="relative" ptsTypes="aaA">
                                      <p:cBhvr>
                                        <p:cTn id="215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23 C 0.01146 0.00324 0.02222 0.00694 0.02639 0.00833 " pathEditMode="relative" ptsTypes="aA">
                                      <p:cBhvr>
                                        <p:cTn id="217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444 -0.03726 C -0.22899 -0.04397 -0.21354 -0.05045 -0.20139 -0.05762 C -0.18923 -0.0648 -0.18038 -0.0722 -0.1717 -0.07984 C -0.16302 -0.08748 -0.15278 -0.09974 -0.14896 -0.10368 " pathEditMode="relative" ptsTypes="aaaA">
                                      <p:cBhvr>
                                        <p:cTn id="21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s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74 0.0162 C -0.08316 0.01574 -0.06857 0.01528 -0.05104 0.01574 C -0.0335 0.0162 -0.00694 0.0162 0.00782 0.01921 C 0.02257 0.02222 0.03247 0.03194 0.03733 0.03448 " pathEditMode="relative" ptsTypes="aaaA">
                                      <p:cBhvr>
                                        <p:cTn id="227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9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0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3 0.08148 C 0.10954 0.09051 0.11076 0.09977 0.10833 0.12361 C 0.1059 0.14745 0.09566 0.20833 0.09322 0.22523 " pathEditMode="relative" ptsTypes="aaA">
                                      <p:cBhvr>
                                        <p:cTn id="24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C 0.01198 0.01481 0.02396 0.02963 0.03542 0.04351 C 0.04687 0.0574 0.0592 0.0706 0.0691 0.08402 C 0.07899 0.09745 0.08924 0.10717 0.09479 0.12384 C 0.10035 0.14051 0.10278 0.15949 0.10226 0.18379 C 0.10174 0.2081 0.09635 0.24537 0.09184 0.2699 C 0.08733 0.29444 0.08472 0.31064 0.07535 0.33055 C 0.06597 0.35046 0.04427 0.37685 0.03611 0.38912 " pathEditMode="relative" rAng="0" ptsTypes="aaaaaaaa">
                                      <p:cBhvr>
                                        <p:cTn id="250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194"/>
                                    </p:animMotion>
                                  </p:childTnLst>
                                </p:cTn>
                              </p:par>
                              <p:par>
                                <p:cTn id="2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-0.02569 C 0.00034 -0.01828 0.02534 0.00579 0.03732 0.01875 C 0.0493 0.03172 0.05972 0.0375 0.0651 0.05255 C 0.07048 0.0676 0.06996 0.09213 0.06962 0.10903 C 0.06927 0.12593 0.07083 0.13287 0.06337 0.15348 C 0.0559 0.17408 0.03281 0.21621 0.02482 0.23264 " pathEditMode="relative" rAng="0" ptsTypes="aaaaaa">
                                      <p:cBhvr>
                                        <p:cTn id="252" dur="3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29"/>
                                    </p:animMotion>
                                  </p:childTnLst>
                                </p:cTn>
                              </p:par>
                              <p:par>
                                <p:cTn id="2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0.06088 C -0.02378 0.05486 -0.03402 0.04907 -0.03941 0.03773 C -0.04479 0.02639 -0.04704 0.00718 -0.04635 -0.00671 C -0.04566 -0.0206 -0.03732 -0.03958 -0.03541 -0.0463 " pathEditMode="relative" ptsTypes="aaaA">
                                      <p:cBhvr>
                                        <p:cTn id="25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-0.03449 C -0.00295 -0.02176 0.01684 -0.00879 0.02465 -0.0037 " pathEditMode="relative" rAng="0" ptsTypes="aA">
                                      <p:cBhvr>
                                        <p:cTn id="25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15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attle019c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C 0.00122 0.00717 0.00348 0.03032 0.00764 0.04282 C 0.01181 0.05532 0.01771 0.06412 0.02518 0.07477 C 0.03264 0.08542 0.03993 0.09097 0.05261 0.10671 C 0.06528 0.12245 0.09341 0.15856 0.10157 0.16898 " pathEditMode="relative" rAng="0" ptsTypes="aaaaa">
                                      <p:cBhvr>
                                        <p:cTn id="2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84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6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7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9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65"/>
                                      </p:to>
                                    </p:set>
                                    <p:animEffect filter="image" prLst="opacity: 0.65">
                                      <p:cBhvr rctx="IE">
                                        <p:cTn id="270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46 C 0.00764 0.00115 0.01597 0.00208 0.03368 -0.00417 C 0.05139 -0.01042 0.08611 -0.02523 0.10607 -0.03773 C 0.12604 -0.05022 0.13976 -0.06203 0.15312 -0.07938 C 0.16649 -0.09674 0.18107 -0.13169 0.18663 -0.1421 " pathEditMode="relative" ptsTypes="aaaaA">
                                      <p:cBhvr>
                                        <p:cTn id="27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animBg="1"/>
      <p:bldP spid="215" grpId="1" animBg="1"/>
      <p:bldP spid="330" grpId="0"/>
      <p:bldP spid="330" grpId="1"/>
      <p:bldP spid="331" grpId="0" animBg="1"/>
      <p:bldP spid="332" grpId="0"/>
      <p:bldP spid="332" grpId="1"/>
      <p:bldP spid="333" grpId="0" animBg="1"/>
      <p:bldP spid="333" grpId="1" animBg="1"/>
      <p:bldP spid="334" grpId="0" animBg="1"/>
      <p:bldP spid="335" grpId="0" animBg="1"/>
      <p:bldP spid="335" grpId="1" animBg="1"/>
      <p:bldP spid="236" grpId="0" animBg="1"/>
      <p:bldP spid="236" grpId="1" animBg="1"/>
      <p:bldP spid="238" grpId="0" animBg="1"/>
      <p:bldP spid="239" grpId="0" animBg="1"/>
      <p:bldP spid="240" grpId="0" animBg="1"/>
      <p:bldP spid="241" grpId="0" animBg="1"/>
      <p:bldP spid="243" grpId="0" animBg="1"/>
      <p:bldP spid="243" grpId="1" animBg="1"/>
      <p:bldP spid="244" grpId="0" animBg="1"/>
      <p:bldP spid="244" grpId="1" animBg="1"/>
      <p:bldP spid="245" grpId="0" animBg="1"/>
      <p:bldP spid="245" grpId="1" animBg="1"/>
      <p:bldP spid="246" grpId="0" animBg="1"/>
      <p:bldP spid="246" grpId="1" animBg="1"/>
      <p:bldP spid="329" grpId="0" animBg="1"/>
      <p:bldP spid="329" grpId="1" animBg="1"/>
      <p:bldP spid="289" grpId="0" animBg="1"/>
      <p:bldP spid="289" grpId="1" animBg="1"/>
      <p:bldP spid="290" grpId="0" animBg="1"/>
      <p:bldP spid="290" grpId="1" animBg="1"/>
      <p:bldP spid="311" grpId="0" animBg="1"/>
      <p:bldP spid="311" grpId="1" animBg="1"/>
      <p:bldP spid="312" grpId="0" animBg="1"/>
      <p:bldP spid="312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288" grpId="0" animBg="1"/>
      <p:bldP spid="288" grpId="1" animBg="1"/>
      <p:bldP spid="287" grpId="0" animBg="1"/>
      <p:bldP spid="28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875" y="435429"/>
            <a:ext cx="8650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By 10 June, the British were down to 285 tanks of their original 914 – This still included 85 of the original 200 Grants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731" y="1526655"/>
            <a:ext cx="8398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Because of the German advance, all the knocked out British tanks were in German hands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8791" y="2519909"/>
            <a:ext cx="8621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The Germans had only 124 of their original 330 tanks while Italian strength had fallen from 228 to 60 but repairs were possible – They had recovered most of their crippled tanks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513" y="4201886"/>
            <a:ext cx="8623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Both sides had suffered heavy losses but British morale plummeted because of the growing mistrust in their leadership while Axis morale soared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743" y="5878286"/>
            <a:ext cx="836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Rommel was now ready to move in for the kill on a confused and slowly reacting British force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200" descr="Map - Gaza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8123" y="0"/>
            <a:ext cx="7725981" cy="6858000"/>
          </a:xfrm>
          <a:prstGeom prst="rect">
            <a:avLst/>
          </a:prstGeom>
        </p:spPr>
      </p:pic>
      <p:grpSp>
        <p:nvGrpSpPr>
          <p:cNvPr id="2" name="Group 40"/>
          <p:cNvGrpSpPr/>
          <p:nvPr/>
        </p:nvGrpSpPr>
        <p:grpSpPr>
          <a:xfrm>
            <a:off x="2169069" y="1078969"/>
            <a:ext cx="468398" cy="574838"/>
            <a:chOff x="2182139" y="3129901"/>
            <a:chExt cx="468398" cy="574838"/>
          </a:xfrm>
        </p:grpSpPr>
        <p:grpSp>
          <p:nvGrpSpPr>
            <p:cNvPr id="3" name="Group 31"/>
            <p:cNvGrpSpPr/>
            <p:nvPr/>
          </p:nvGrpSpPr>
          <p:grpSpPr>
            <a:xfrm>
              <a:off x="2182139" y="3129901"/>
              <a:ext cx="468398" cy="574838"/>
              <a:chOff x="1682689" y="2995608"/>
              <a:chExt cx="468398" cy="574838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91766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82689" y="3324225"/>
                <a:ext cx="4683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1 SA</a:t>
                </a:r>
              </a:p>
            </p:txBody>
          </p:sp>
        </p:grpSp>
        <p:sp>
          <p:nvSpPr>
            <p:cNvPr id="5" name="Freeform 4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4" name="Group 40"/>
          <p:cNvGrpSpPr/>
          <p:nvPr/>
        </p:nvGrpSpPr>
        <p:grpSpPr>
          <a:xfrm>
            <a:off x="2218288" y="1462637"/>
            <a:ext cx="468398" cy="574838"/>
            <a:chOff x="2182139" y="3129901"/>
            <a:chExt cx="468398" cy="574838"/>
          </a:xfrm>
        </p:grpSpPr>
        <p:grpSp>
          <p:nvGrpSpPr>
            <p:cNvPr id="10" name="Group 31"/>
            <p:cNvGrpSpPr/>
            <p:nvPr/>
          </p:nvGrpSpPr>
          <p:grpSpPr>
            <a:xfrm>
              <a:off x="2182139" y="3129901"/>
              <a:ext cx="468398" cy="574838"/>
              <a:chOff x="1682689" y="2995608"/>
              <a:chExt cx="468398" cy="574838"/>
            </a:xfrm>
          </p:grpSpPr>
          <p:sp>
            <p:nvSpPr>
              <p:cNvPr id="14" name="Rectangle 13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791766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682689" y="3324225"/>
                <a:ext cx="4683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1 SA</a:t>
                </a:r>
              </a:p>
            </p:txBody>
          </p:sp>
        </p:grpSp>
        <p:sp>
          <p:nvSpPr>
            <p:cNvPr id="12" name="Freeform 11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1" name="Group 40"/>
          <p:cNvGrpSpPr/>
          <p:nvPr/>
        </p:nvGrpSpPr>
        <p:grpSpPr>
          <a:xfrm>
            <a:off x="1972195" y="2024205"/>
            <a:ext cx="468398" cy="574838"/>
            <a:chOff x="2182139" y="3129901"/>
            <a:chExt cx="468398" cy="574838"/>
          </a:xfrm>
        </p:grpSpPr>
        <p:grpSp>
          <p:nvGrpSpPr>
            <p:cNvPr id="17" name="Group 31"/>
            <p:cNvGrpSpPr/>
            <p:nvPr/>
          </p:nvGrpSpPr>
          <p:grpSpPr>
            <a:xfrm>
              <a:off x="2182139" y="3129901"/>
              <a:ext cx="468398" cy="574838"/>
              <a:chOff x="1682689" y="2995608"/>
              <a:chExt cx="468398" cy="574838"/>
            </a:xfrm>
          </p:grpSpPr>
          <p:sp>
            <p:nvSpPr>
              <p:cNvPr id="21" name="Rectangle 20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791766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82689" y="3324225"/>
                <a:ext cx="4683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1 SA</a:t>
                </a:r>
              </a:p>
            </p:txBody>
          </p:sp>
        </p:grpSp>
        <p:sp>
          <p:nvSpPr>
            <p:cNvPr id="19" name="Freeform 18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8" name="Group 40"/>
          <p:cNvGrpSpPr/>
          <p:nvPr/>
        </p:nvGrpSpPr>
        <p:grpSpPr>
          <a:xfrm>
            <a:off x="2419909" y="2422106"/>
            <a:ext cx="325730" cy="574838"/>
            <a:chOff x="2263973" y="3129901"/>
            <a:chExt cx="325730" cy="574838"/>
          </a:xfrm>
        </p:grpSpPr>
        <p:grpSp>
          <p:nvGrpSpPr>
            <p:cNvPr id="24" name="Group 31"/>
            <p:cNvGrpSpPr/>
            <p:nvPr/>
          </p:nvGrpSpPr>
          <p:grpSpPr>
            <a:xfrm>
              <a:off x="2263973" y="3129901"/>
              <a:ext cx="325730" cy="574838"/>
              <a:chOff x="1764523" y="2995608"/>
              <a:chExt cx="325730" cy="574838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791766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764523" y="3324225"/>
                <a:ext cx="32573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50</a:t>
                </a:r>
              </a:p>
            </p:txBody>
          </p:sp>
        </p:grpSp>
        <p:sp>
          <p:nvSpPr>
            <p:cNvPr id="26" name="Freeform 25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25" name="Group 40"/>
          <p:cNvGrpSpPr/>
          <p:nvPr/>
        </p:nvGrpSpPr>
        <p:grpSpPr>
          <a:xfrm>
            <a:off x="2977918" y="2663456"/>
            <a:ext cx="325730" cy="574838"/>
            <a:chOff x="2263973" y="3129901"/>
            <a:chExt cx="325730" cy="574838"/>
          </a:xfrm>
        </p:grpSpPr>
        <p:grpSp>
          <p:nvGrpSpPr>
            <p:cNvPr id="31" name="Group 31"/>
            <p:cNvGrpSpPr/>
            <p:nvPr/>
          </p:nvGrpSpPr>
          <p:grpSpPr>
            <a:xfrm>
              <a:off x="2263973" y="3129901"/>
              <a:ext cx="325730" cy="574838"/>
              <a:chOff x="1764523" y="2995608"/>
              <a:chExt cx="325730" cy="574838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791766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764523" y="3324225"/>
                <a:ext cx="32573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50</a:t>
                </a:r>
              </a:p>
            </p:txBody>
          </p:sp>
        </p:grpSp>
        <p:sp>
          <p:nvSpPr>
            <p:cNvPr id="33" name="Freeform 32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32" name="Group 47"/>
          <p:cNvGrpSpPr/>
          <p:nvPr/>
        </p:nvGrpSpPr>
        <p:grpSpPr>
          <a:xfrm>
            <a:off x="6188741" y="1750050"/>
            <a:ext cx="468398" cy="574838"/>
            <a:chOff x="2182139" y="3129901"/>
            <a:chExt cx="468398" cy="574838"/>
          </a:xfrm>
        </p:grpSpPr>
        <p:grpSp>
          <p:nvGrpSpPr>
            <p:cNvPr id="38" name="Group 31"/>
            <p:cNvGrpSpPr/>
            <p:nvPr/>
          </p:nvGrpSpPr>
          <p:grpSpPr>
            <a:xfrm>
              <a:off x="2182139" y="3129901"/>
              <a:ext cx="468398" cy="574838"/>
              <a:chOff x="1682689" y="2995608"/>
              <a:chExt cx="468398" cy="574838"/>
            </a:xfrm>
          </p:grpSpPr>
          <p:sp>
            <p:nvSpPr>
              <p:cNvPr id="99" name="Rectangle 98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1792404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1682689" y="3324225"/>
                <a:ext cx="4683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2 SA</a:t>
                </a:r>
              </a:p>
            </p:txBody>
          </p:sp>
        </p:grpSp>
        <p:sp>
          <p:nvSpPr>
            <p:cNvPr id="97" name="Freeform 96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39" name="Group 47"/>
          <p:cNvGrpSpPr/>
          <p:nvPr/>
        </p:nvGrpSpPr>
        <p:grpSpPr>
          <a:xfrm>
            <a:off x="6508566" y="2411165"/>
            <a:ext cx="468398" cy="574838"/>
            <a:chOff x="2182139" y="3129901"/>
            <a:chExt cx="468398" cy="574838"/>
          </a:xfrm>
        </p:grpSpPr>
        <p:grpSp>
          <p:nvGrpSpPr>
            <p:cNvPr id="40" name="Group 31"/>
            <p:cNvGrpSpPr/>
            <p:nvPr/>
          </p:nvGrpSpPr>
          <p:grpSpPr>
            <a:xfrm>
              <a:off x="2182139" y="3129901"/>
              <a:ext cx="468398" cy="574838"/>
              <a:chOff x="1682689" y="2995608"/>
              <a:chExt cx="468398" cy="574838"/>
            </a:xfrm>
          </p:grpSpPr>
          <p:sp>
            <p:nvSpPr>
              <p:cNvPr id="106" name="Rectangle 105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1792404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1682689" y="3324225"/>
                <a:ext cx="4683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2 SA</a:t>
                </a:r>
              </a:p>
            </p:txBody>
          </p:sp>
        </p:grpSp>
        <p:sp>
          <p:nvSpPr>
            <p:cNvPr id="104" name="Freeform 103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41" name="Group 47"/>
          <p:cNvGrpSpPr/>
          <p:nvPr/>
        </p:nvGrpSpPr>
        <p:grpSpPr>
          <a:xfrm>
            <a:off x="7530291" y="2563565"/>
            <a:ext cx="468398" cy="574838"/>
            <a:chOff x="2182139" y="3129901"/>
            <a:chExt cx="468398" cy="574838"/>
          </a:xfrm>
        </p:grpSpPr>
        <p:grpSp>
          <p:nvGrpSpPr>
            <p:cNvPr id="42" name="Group 31"/>
            <p:cNvGrpSpPr/>
            <p:nvPr/>
          </p:nvGrpSpPr>
          <p:grpSpPr>
            <a:xfrm>
              <a:off x="2182139" y="3129901"/>
              <a:ext cx="468398" cy="574838"/>
              <a:chOff x="1682689" y="2995608"/>
              <a:chExt cx="468398" cy="574838"/>
            </a:xfrm>
          </p:grpSpPr>
          <p:sp>
            <p:nvSpPr>
              <p:cNvPr id="113" name="Rectangle 112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1792404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1682689" y="3324225"/>
                <a:ext cx="4683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2 SA</a:t>
                </a:r>
              </a:p>
            </p:txBody>
          </p:sp>
        </p:grpSp>
        <p:sp>
          <p:nvSpPr>
            <p:cNvPr id="111" name="Freeform 110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43" name="Group 47"/>
          <p:cNvGrpSpPr/>
          <p:nvPr/>
        </p:nvGrpSpPr>
        <p:grpSpPr>
          <a:xfrm>
            <a:off x="4641137" y="3480113"/>
            <a:ext cx="708848" cy="581277"/>
            <a:chOff x="2079115" y="3129901"/>
            <a:chExt cx="708848" cy="581277"/>
          </a:xfrm>
        </p:grpSpPr>
        <p:grpSp>
          <p:nvGrpSpPr>
            <p:cNvPr id="44" name="Group 31"/>
            <p:cNvGrpSpPr/>
            <p:nvPr/>
          </p:nvGrpSpPr>
          <p:grpSpPr>
            <a:xfrm>
              <a:off x="2079115" y="3129901"/>
              <a:ext cx="708848" cy="581277"/>
              <a:chOff x="1579665" y="2995608"/>
              <a:chExt cx="708848" cy="581277"/>
            </a:xfrm>
          </p:grpSpPr>
          <p:sp>
            <p:nvSpPr>
              <p:cNvPr id="120" name="Rectangle 119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1792404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1579665" y="3330664"/>
                <a:ext cx="70884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201 GDS</a:t>
                </a:r>
              </a:p>
            </p:txBody>
          </p:sp>
        </p:grpSp>
        <p:sp>
          <p:nvSpPr>
            <p:cNvPr id="118" name="Freeform 117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19" name="Freeform 118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45" name="Group 122"/>
          <p:cNvGrpSpPr/>
          <p:nvPr/>
        </p:nvGrpSpPr>
        <p:grpSpPr>
          <a:xfrm>
            <a:off x="1483217" y="652380"/>
            <a:ext cx="583814" cy="587716"/>
            <a:chOff x="4028659" y="2712081"/>
            <a:chExt cx="583814" cy="587716"/>
          </a:xfrm>
        </p:grpSpPr>
        <p:grpSp>
          <p:nvGrpSpPr>
            <p:cNvPr id="46" name="Group 40"/>
            <p:cNvGrpSpPr/>
            <p:nvPr/>
          </p:nvGrpSpPr>
          <p:grpSpPr>
            <a:xfrm>
              <a:off x="4028659" y="2712081"/>
              <a:ext cx="583814" cy="587716"/>
              <a:chOff x="2145328" y="3129901"/>
              <a:chExt cx="583814" cy="587716"/>
            </a:xfrm>
          </p:grpSpPr>
          <p:grpSp>
            <p:nvGrpSpPr>
              <p:cNvPr id="47" name="Group 31"/>
              <p:cNvGrpSpPr/>
              <p:nvPr/>
            </p:nvGrpSpPr>
            <p:grpSpPr>
              <a:xfrm>
                <a:off x="2145328" y="3129901"/>
                <a:ext cx="583814" cy="587716"/>
                <a:chOff x="1645878" y="2995608"/>
                <a:chExt cx="583814" cy="587716"/>
              </a:xfrm>
            </p:grpSpPr>
            <p:sp>
              <p:nvSpPr>
                <p:cNvPr id="129" name="Rectangle 128"/>
                <p:cNvSpPr/>
                <p:nvPr/>
              </p:nvSpPr>
              <p:spPr bwMode="auto">
                <a:xfrm>
                  <a:off x="1774371" y="3200400"/>
                  <a:ext cx="304800" cy="185057"/>
                </a:xfrm>
                <a:prstGeom prst="rect">
                  <a:avLst/>
                </a:prstGeom>
                <a:solidFill>
                  <a:schemeClr val="tx1"/>
                </a:solidFill>
                <a:ln w="19050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130" name="TextBox 129"/>
                <p:cNvSpPr txBox="1"/>
                <p:nvPr/>
              </p:nvSpPr>
              <p:spPr>
                <a:xfrm>
                  <a:off x="1754377" y="2995608"/>
                  <a:ext cx="35458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latin typeface="Arial" pitchFamily="34" charset="0"/>
                      <a:cs typeface="Arial" pitchFamily="34" charset="0"/>
                    </a:rPr>
                    <a:t>xx</a:t>
                  </a:r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1645878" y="3337103"/>
                  <a:ext cx="58381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Trento</a:t>
                  </a:r>
                </a:p>
              </p:txBody>
            </p:sp>
          </p:grpSp>
          <p:sp>
            <p:nvSpPr>
              <p:cNvPr id="127" name="Freeform 126"/>
              <p:cNvSpPr/>
              <p:nvPr/>
            </p:nvSpPr>
            <p:spPr bwMode="auto">
              <a:xfrm>
                <a:off x="2275438" y="3337711"/>
                <a:ext cx="301782" cy="178051"/>
              </a:xfrm>
              <a:custGeom>
                <a:avLst/>
                <a:gdLst>
                  <a:gd name="connsiteX0" fmla="*/ 0 w 301782"/>
                  <a:gd name="connsiteY0" fmla="*/ 178051 h 178051"/>
                  <a:gd name="connsiteX1" fmla="*/ 301782 w 301782"/>
                  <a:gd name="connsiteY1" fmla="*/ 0 h 178051"/>
                  <a:gd name="connsiteX2" fmla="*/ 301782 w 301782"/>
                  <a:gd name="connsiteY2" fmla="*/ 0 h 17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782" h="178051">
                    <a:moveTo>
                      <a:pt x="0" y="178051"/>
                    </a:moveTo>
                    <a:lnTo>
                      <a:pt x="301782" y="0"/>
                    </a:lnTo>
                    <a:lnTo>
                      <a:pt x="301782" y="0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28" name="Freeform 127"/>
              <p:cNvSpPr/>
              <p:nvPr/>
            </p:nvSpPr>
            <p:spPr bwMode="auto">
              <a:xfrm>
                <a:off x="2272420" y="3337711"/>
                <a:ext cx="298764" cy="175034"/>
              </a:xfrm>
              <a:custGeom>
                <a:avLst/>
                <a:gdLst>
                  <a:gd name="connsiteX0" fmla="*/ 0 w 298764"/>
                  <a:gd name="connsiteY0" fmla="*/ 0 h 175034"/>
                  <a:gd name="connsiteX1" fmla="*/ 298764 w 298764"/>
                  <a:gd name="connsiteY1" fmla="*/ 175034 h 175034"/>
                  <a:gd name="connsiteX2" fmla="*/ 298764 w 298764"/>
                  <a:gd name="connsiteY2" fmla="*/ 175034 h 1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764" h="175034">
                    <a:moveTo>
                      <a:pt x="0" y="0"/>
                    </a:moveTo>
                    <a:lnTo>
                      <a:pt x="298764" y="175034"/>
                    </a:lnTo>
                    <a:lnTo>
                      <a:pt x="298764" y="175034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125" name="Rounded Rectangle 124"/>
            <p:cNvSpPr/>
            <p:nvPr/>
          </p:nvSpPr>
          <p:spPr bwMode="auto">
            <a:xfrm>
              <a:off x="4208718" y="2961196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48" name="Group 40"/>
          <p:cNvGrpSpPr/>
          <p:nvPr/>
        </p:nvGrpSpPr>
        <p:grpSpPr>
          <a:xfrm>
            <a:off x="1265101" y="1195694"/>
            <a:ext cx="697627" cy="587716"/>
            <a:chOff x="2094343" y="3129901"/>
            <a:chExt cx="697627" cy="587716"/>
          </a:xfrm>
        </p:grpSpPr>
        <p:grpSp>
          <p:nvGrpSpPr>
            <p:cNvPr id="49" name="Group 31"/>
            <p:cNvGrpSpPr/>
            <p:nvPr/>
          </p:nvGrpSpPr>
          <p:grpSpPr>
            <a:xfrm>
              <a:off x="2094343" y="3129901"/>
              <a:ext cx="697627" cy="587716"/>
              <a:chOff x="1594893" y="2995608"/>
              <a:chExt cx="697627" cy="587716"/>
            </a:xfrm>
          </p:grpSpPr>
          <p:sp>
            <p:nvSpPr>
              <p:cNvPr id="138" name="Rectangle 137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chemeClr val="tx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1754377" y="2995608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xx</a:t>
                </a: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1594893" y="3337103"/>
                <a:ext cx="6976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Bologna</a:t>
                </a:r>
              </a:p>
            </p:txBody>
          </p:sp>
        </p:grpSp>
        <p:sp>
          <p:nvSpPr>
            <p:cNvPr id="136" name="Freeform 135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50" name="Group 40"/>
          <p:cNvGrpSpPr/>
          <p:nvPr/>
        </p:nvGrpSpPr>
        <p:grpSpPr>
          <a:xfrm>
            <a:off x="1125164" y="1953161"/>
            <a:ext cx="644728" cy="587716"/>
            <a:chOff x="2094343" y="3129901"/>
            <a:chExt cx="644728" cy="587716"/>
          </a:xfrm>
        </p:grpSpPr>
        <p:grpSp>
          <p:nvGrpSpPr>
            <p:cNvPr id="51" name="Group 31"/>
            <p:cNvGrpSpPr/>
            <p:nvPr/>
          </p:nvGrpSpPr>
          <p:grpSpPr>
            <a:xfrm>
              <a:off x="2094343" y="3129901"/>
              <a:ext cx="644728" cy="587716"/>
              <a:chOff x="1594893" y="2995608"/>
              <a:chExt cx="644728" cy="587716"/>
            </a:xfrm>
          </p:grpSpPr>
          <p:sp>
            <p:nvSpPr>
              <p:cNvPr id="145" name="Rectangle 144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chemeClr val="tx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1754377" y="2995608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xx</a:t>
                </a: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1594893" y="3337103"/>
                <a:ext cx="64472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Brescia</a:t>
                </a:r>
              </a:p>
            </p:txBody>
          </p:sp>
        </p:grpSp>
        <p:sp>
          <p:nvSpPr>
            <p:cNvPr id="143" name="Freeform 142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52" name="Group 40"/>
          <p:cNvGrpSpPr/>
          <p:nvPr/>
        </p:nvGrpSpPr>
        <p:grpSpPr>
          <a:xfrm>
            <a:off x="1566497" y="2622247"/>
            <a:ext cx="516488" cy="587716"/>
            <a:chOff x="2158924" y="3129901"/>
            <a:chExt cx="516488" cy="587716"/>
          </a:xfrm>
        </p:grpSpPr>
        <p:grpSp>
          <p:nvGrpSpPr>
            <p:cNvPr id="53" name="Group 31"/>
            <p:cNvGrpSpPr/>
            <p:nvPr/>
          </p:nvGrpSpPr>
          <p:grpSpPr>
            <a:xfrm>
              <a:off x="2158924" y="3129901"/>
              <a:ext cx="516488" cy="587716"/>
              <a:chOff x="1659474" y="2995608"/>
              <a:chExt cx="516488" cy="587716"/>
            </a:xfrm>
          </p:grpSpPr>
          <p:sp>
            <p:nvSpPr>
              <p:cNvPr id="152" name="Rectangle 151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chemeClr val="tx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1754377" y="2995608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xx</a:t>
                </a: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1659474" y="3337103"/>
                <a:ext cx="51648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Pavia</a:t>
                </a:r>
              </a:p>
            </p:txBody>
          </p:sp>
        </p:grpSp>
        <p:sp>
          <p:nvSpPr>
            <p:cNvPr id="150" name="Freeform 149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54" name="Group 40"/>
          <p:cNvGrpSpPr/>
          <p:nvPr/>
        </p:nvGrpSpPr>
        <p:grpSpPr>
          <a:xfrm>
            <a:off x="2086022" y="3026193"/>
            <a:ext cx="654346" cy="587716"/>
            <a:chOff x="2094343" y="3129901"/>
            <a:chExt cx="654346" cy="587716"/>
          </a:xfrm>
        </p:grpSpPr>
        <p:grpSp>
          <p:nvGrpSpPr>
            <p:cNvPr id="55" name="Group 31"/>
            <p:cNvGrpSpPr/>
            <p:nvPr/>
          </p:nvGrpSpPr>
          <p:grpSpPr>
            <a:xfrm>
              <a:off x="2094343" y="3129901"/>
              <a:ext cx="654346" cy="587716"/>
              <a:chOff x="1594893" y="2995608"/>
              <a:chExt cx="654346" cy="587716"/>
            </a:xfrm>
          </p:grpSpPr>
          <p:sp>
            <p:nvSpPr>
              <p:cNvPr id="159" name="Rectangle 158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chemeClr val="tx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1754377" y="2995608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xx</a:t>
                </a: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1594893" y="3337103"/>
                <a:ext cx="65434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err="1" smtClean="0">
                    <a:latin typeface="Arial" pitchFamily="34" charset="0"/>
                    <a:cs typeface="Arial" pitchFamily="34" charset="0"/>
                  </a:rPr>
                  <a:t>Folgore</a:t>
                </a:r>
                <a:endParaRPr lang="en-US" sz="10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7" name="Freeform 156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56" name="Group 171"/>
          <p:cNvGrpSpPr/>
          <p:nvPr/>
        </p:nvGrpSpPr>
        <p:grpSpPr>
          <a:xfrm>
            <a:off x="3179420" y="5790171"/>
            <a:ext cx="603050" cy="587716"/>
            <a:chOff x="4028659" y="2712081"/>
            <a:chExt cx="603050" cy="587716"/>
          </a:xfrm>
        </p:grpSpPr>
        <p:grpSp>
          <p:nvGrpSpPr>
            <p:cNvPr id="57" name="Group 40"/>
            <p:cNvGrpSpPr/>
            <p:nvPr/>
          </p:nvGrpSpPr>
          <p:grpSpPr>
            <a:xfrm>
              <a:off x="4028659" y="2712081"/>
              <a:ext cx="603050" cy="587716"/>
              <a:chOff x="2145328" y="3129901"/>
              <a:chExt cx="603050" cy="587716"/>
            </a:xfrm>
          </p:grpSpPr>
          <p:grpSp>
            <p:nvGrpSpPr>
              <p:cNvPr id="58" name="Group 31"/>
              <p:cNvGrpSpPr/>
              <p:nvPr/>
            </p:nvGrpSpPr>
            <p:grpSpPr>
              <a:xfrm>
                <a:off x="2145328" y="3129901"/>
                <a:ext cx="603050" cy="587716"/>
                <a:chOff x="1645878" y="2995608"/>
                <a:chExt cx="603050" cy="587716"/>
              </a:xfrm>
            </p:grpSpPr>
            <p:sp>
              <p:nvSpPr>
                <p:cNvPr id="286" name="Rectangle 285"/>
                <p:cNvSpPr/>
                <p:nvPr/>
              </p:nvSpPr>
              <p:spPr bwMode="auto">
                <a:xfrm>
                  <a:off x="1774371" y="3200400"/>
                  <a:ext cx="304800" cy="185057"/>
                </a:xfrm>
                <a:prstGeom prst="rect">
                  <a:avLst/>
                </a:prstGeom>
                <a:solidFill>
                  <a:schemeClr val="tx1"/>
                </a:solidFill>
                <a:ln w="19050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291" name="TextBox 290"/>
                <p:cNvSpPr txBox="1"/>
                <p:nvPr/>
              </p:nvSpPr>
              <p:spPr>
                <a:xfrm>
                  <a:off x="1754377" y="2995608"/>
                  <a:ext cx="35458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latin typeface="Arial" pitchFamily="34" charset="0"/>
                      <a:cs typeface="Arial" pitchFamily="34" charset="0"/>
                    </a:rPr>
                    <a:t>xx</a:t>
                  </a:r>
                </a:p>
              </p:txBody>
            </p:sp>
            <p:sp>
              <p:nvSpPr>
                <p:cNvPr id="296" name="TextBox 295"/>
                <p:cNvSpPr txBox="1"/>
                <p:nvPr/>
              </p:nvSpPr>
              <p:spPr>
                <a:xfrm>
                  <a:off x="1645878" y="3337103"/>
                  <a:ext cx="60305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Trieste</a:t>
                  </a:r>
                </a:p>
              </p:txBody>
            </p:sp>
          </p:grpSp>
          <p:sp>
            <p:nvSpPr>
              <p:cNvPr id="284" name="Freeform 283"/>
              <p:cNvSpPr/>
              <p:nvPr/>
            </p:nvSpPr>
            <p:spPr bwMode="auto">
              <a:xfrm>
                <a:off x="2275438" y="3337711"/>
                <a:ext cx="301782" cy="178051"/>
              </a:xfrm>
              <a:custGeom>
                <a:avLst/>
                <a:gdLst>
                  <a:gd name="connsiteX0" fmla="*/ 0 w 301782"/>
                  <a:gd name="connsiteY0" fmla="*/ 178051 h 178051"/>
                  <a:gd name="connsiteX1" fmla="*/ 301782 w 301782"/>
                  <a:gd name="connsiteY1" fmla="*/ 0 h 178051"/>
                  <a:gd name="connsiteX2" fmla="*/ 301782 w 301782"/>
                  <a:gd name="connsiteY2" fmla="*/ 0 h 17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782" h="178051">
                    <a:moveTo>
                      <a:pt x="0" y="178051"/>
                    </a:moveTo>
                    <a:lnTo>
                      <a:pt x="301782" y="0"/>
                    </a:lnTo>
                    <a:lnTo>
                      <a:pt x="301782" y="0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85" name="Freeform 284"/>
              <p:cNvSpPr/>
              <p:nvPr/>
            </p:nvSpPr>
            <p:spPr bwMode="auto">
              <a:xfrm>
                <a:off x="2272420" y="3337711"/>
                <a:ext cx="298764" cy="175034"/>
              </a:xfrm>
              <a:custGeom>
                <a:avLst/>
                <a:gdLst>
                  <a:gd name="connsiteX0" fmla="*/ 0 w 298764"/>
                  <a:gd name="connsiteY0" fmla="*/ 0 h 175034"/>
                  <a:gd name="connsiteX1" fmla="*/ 298764 w 298764"/>
                  <a:gd name="connsiteY1" fmla="*/ 175034 h 175034"/>
                  <a:gd name="connsiteX2" fmla="*/ 298764 w 298764"/>
                  <a:gd name="connsiteY2" fmla="*/ 175034 h 1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764" h="175034">
                    <a:moveTo>
                      <a:pt x="0" y="0"/>
                    </a:moveTo>
                    <a:lnTo>
                      <a:pt x="298764" y="175034"/>
                    </a:lnTo>
                    <a:lnTo>
                      <a:pt x="298764" y="175034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282" name="Rounded Rectangle 281"/>
            <p:cNvSpPr/>
            <p:nvPr/>
          </p:nvSpPr>
          <p:spPr bwMode="auto">
            <a:xfrm>
              <a:off x="4208718" y="2961196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59" name="Group 61"/>
          <p:cNvGrpSpPr/>
          <p:nvPr/>
        </p:nvGrpSpPr>
        <p:grpSpPr>
          <a:xfrm>
            <a:off x="3673700" y="2303529"/>
            <a:ext cx="333746" cy="578151"/>
            <a:chOff x="1756297" y="2995608"/>
            <a:chExt cx="333746" cy="578151"/>
          </a:xfrm>
        </p:grpSpPr>
        <p:sp>
          <p:nvSpPr>
            <p:cNvPr id="267" name="Rectangle 266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rgbClr val="0066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68" name="Rounded Rectangle 267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1795324" y="299560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1756297" y="3327538"/>
              <a:ext cx="3337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1T</a:t>
              </a:r>
            </a:p>
          </p:txBody>
        </p:sp>
      </p:grpSp>
      <p:grpSp>
        <p:nvGrpSpPr>
          <p:cNvPr id="60" name="Group 61"/>
          <p:cNvGrpSpPr/>
          <p:nvPr/>
        </p:nvGrpSpPr>
        <p:grpSpPr>
          <a:xfrm>
            <a:off x="5273874" y="2818910"/>
            <a:ext cx="325730" cy="574838"/>
            <a:chOff x="1759563" y="2995608"/>
            <a:chExt cx="325730" cy="574838"/>
          </a:xfrm>
        </p:grpSpPr>
        <p:sp>
          <p:nvSpPr>
            <p:cNvPr id="275" name="Rectangle 274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rgbClr val="0066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76" name="Rounded Rectangle 275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1795324" y="299560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278" name="TextBox 277"/>
            <p:cNvSpPr txBox="1"/>
            <p:nvPr/>
          </p:nvSpPr>
          <p:spPr>
            <a:xfrm>
              <a:off x="1759563" y="3324225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22</a:t>
              </a:r>
            </a:p>
          </p:txBody>
        </p:sp>
      </p:grpSp>
      <p:sp>
        <p:nvSpPr>
          <p:cNvPr id="331" name="Rectangle 330"/>
          <p:cNvSpPr/>
          <p:nvPr/>
        </p:nvSpPr>
        <p:spPr bwMode="auto">
          <a:xfrm>
            <a:off x="2771600" y="3833119"/>
            <a:ext cx="470389" cy="1472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14" name="Flowchart: Process 213"/>
          <p:cNvSpPr/>
          <p:nvPr/>
        </p:nvSpPr>
        <p:spPr bwMode="auto">
          <a:xfrm>
            <a:off x="0" y="2155373"/>
            <a:ext cx="674914" cy="1915886"/>
          </a:xfrm>
          <a:prstGeom prst="flowChartProcess">
            <a:avLst/>
          </a:prstGeom>
          <a:solidFill>
            <a:srgbClr val="99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34" name="Rectangle 333"/>
          <p:cNvSpPr/>
          <p:nvPr/>
        </p:nvSpPr>
        <p:spPr bwMode="auto">
          <a:xfrm rot="20485118">
            <a:off x="3990816" y="4365227"/>
            <a:ext cx="403050" cy="1037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8" name="Freeform 237"/>
          <p:cNvSpPr/>
          <p:nvPr/>
        </p:nvSpPr>
        <p:spPr bwMode="auto">
          <a:xfrm>
            <a:off x="2756733" y="3826669"/>
            <a:ext cx="485750" cy="2381"/>
          </a:xfrm>
          <a:custGeom>
            <a:avLst/>
            <a:gdLst>
              <a:gd name="connsiteX0" fmla="*/ 566737 w 566737"/>
              <a:gd name="connsiteY0" fmla="*/ 4762 h 4762"/>
              <a:gd name="connsiteX1" fmla="*/ 80962 w 566737"/>
              <a:gd name="connsiteY1" fmla="*/ 2381 h 4762"/>
              <a:gd name="connsiteX2" fmla="*/ 80962 w 566737"/>
              <a:gd name="connsiteY2" fmla="*/ 0 h 4762"/>
              <a:gd name="connsiteX0" fmla="*/ 8571 w 8571"/>
              <a:gd name="connsiteY0" fmla="*/ 5000 h 5000"/>
              <a:gd name="connsiteX1" fmla="*/ 0 w 8571"/>
              <a:gd name="connsiteY1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1" h="5000">
                <a:moveTo>
                  <a:pt x="8571" y="5000"/>
                </a:moveTo>
                <a:lnTo>
                  <a:pt x="0" y="0"/>
                </a:lnTo>
              </a:path>
            </a:pathLst>
          </a:cu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9" name="Freeform 238"/>
          <p:cNvSpPr/>
          <p:nvPr/>
        </p:nvSpPr>
        <p:spPr bwMode="auto">
          <a:xfrm>
            <a:off x="2756733" y="3983832"/>
            <a:ext cx="485750" cy="2381"/>
          </a:xfrm>
          <a:custGeom>
            <a:avLst/>
            <a:gdLst>
              <a:gd name="connsiteX0" fmla="*/ 566737 w 566737"/>
              <a:gd name="connsiteY0" fmla="*/ 4762 h 4762"/>
              <a:gd name="connsiteX1" fmla="*/ 80962 w 566737"/>
              <a:gd name="connsiteY1" fmla="*/ 2381 h 4762"/>
              <a:gd name="connsiteX2" fmla="*/ 80962 w 566737"/>
              <a:gd name="connsiteY2" fmla="*/ 0 h 4762"/>
              <a:gd name="connsiteX0" fmla="*/ 8571 w 8571"/>
              <a:gd name="connsiteY0" fmla="*/ 5000 h 5000"/>
              <a:gd name="connsiteX1" fmla="*/ 0 w 8571"/>
              <a:gd name="connsiteY1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1" h="5000">
                <a:moveTo>
                  <a:pt x="8571" y="5000"/>
                </a:moveTo>
                <a:lnTo>
                  <a:pt x="0" y="0"/>
                </a:lnTo>
              </a:path>
            </a:pathLst>
          </a:cu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0" name="Freeform 239"/>
          <p:cNvSpPr/>
          <p:nvPr/>
        </p:nvSpPr>
        <p:spPr bwMode="auto">
          <a:xfrm>
            <a:off x="3981450" y="4300538"/>
            <a:ext cx="376238" cy="128587"/>
          </a:xfrm>
          <a:custGeom>
            <a:avLst/>
            <a:gdLst>
              <a:gd name="connsiteX0" fmla="*/ 0 w 438547"/>
              <a:gd name="connsiteY0" fmla="*/ 149621 h 149621"/>
              <a:gd name="connsiteX1" fmla="*/ 376238 w 438547"/>
              <a:gd name="connsiteY1" fmla="*/ 21034 h 149621"/>
              <a:gd name="connsiteX2" fmla="*/ 373856 w 438547"/>
              <a:gd name="connsiteY2" fmla="*/ 23415 h 149621"/>
              <a:gd name="connsiteX0" fmla="*/ 0 w 376238"/>
              <a:gd name="connsiteY0" fmla="*/ 128587 h 128587"/>
              <a:gd name="connsiteX1" fmla="*/ 376238 w 376238"/>
              <a:gd name="connsiteY1" fmla="*/ 0 h 12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6238" h="128587">
                <a:moveTo>
                  <a:pt x="0" y="128587"/>
                </a:moveTo>
                <a:lnTo>
                  <a:pt x="376238" y="0"/>
                </a:lnTo>
              </a:path>
            </a:pathLst>
          </a:cu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1" name="Freeform 240"/>
          <p:cNvSpPr/>
          <p:nvPr/>
        </p:nvSpPr>
        <p:spPr bwMode="auto">
          <a:xfrm>
            <a:off x="4014787" y="4400550"/>
            <a:ext cx="376238" cy="128587"/>
          </a:xfrm>
          <a:custGeom>
            <a:avLst/>
            <a:gdLst>
              <a:gd name="connsiteX0" fmla="*/ 0 w 438547"/>
              <a:gd name="connsiteY0" fmla="*/ 149621 h 149621"/>
              <a:gd name="connsiteX1" fmla="*/ 376238 w 438547"/>
              <a:gd name="connsiteY1" fmla="*/ 21034 h 149621"/>
              <a:gd name="connsiteX2" fmla="*/ 373856 w 438547"/>
              <a:gd name="connsiteY2" fmla="*/ 23415 h 149621"/>
              <a:gd name="connsiteX0" fmla="*/ 0 w 376238"/>
              <a:gd name="connsiteY0" fmla="*/ 128587 h 128587"/>
              <a:gd name="connsiteX1" fmla="*/ 376238 w 376238"/>
              <a:gd name="connsiteY1" fmla="*/ 0 h 12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6238" h="128587">
                <a:moveTo>
                  <a:pt x="0" y="128587"/>
                </a:moveTo>
                <a:lnTo>
                  <a:pt x="376238" y="0"/>
                </a:lnTo>
              </a:path>
            </a:pathLst>
          </a:cu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pSp>
        <p:nvGrpSpPr>
          <p:cNvPr id="61" name="Group 78"/>
          <p:cNvGrpSpPr/>
          <p:nvPr/>
        </p:nvGrpSpPr>
        <p:grpSpPr>
          <a:xfrm>
            <a:off x="7011656" y="5074586"/>
            <a:ext cx="575799" cy="587716"/>
            <a:chOff x="4028659" y="2712081"/>
            <a:chExt cx="575799" cy="587716"/>
          </a:xfrm>
        </p:grpSpPr>
        <p:grpSp>
          <p:nvGrpSpPr>
            <p:cNvPr id="62" name="Group 40"/>
            <p:cNvGrpSpPr/>
            <p:nvPr/>
          </p:nvGrpSpPr>
          <p:grpSpPr>
            <a:xfrm>
              <a:off x="4028659" y="2712081"/>
              <a:ext cx="575799" cy="587716"/>
              <a:chOff x="2145328" y="3129901"/>
              <a:chExt cx="575799" cy="587716"/>
            </a:xfrm>
          </p:grpSpPr>
          <p:grpSp>
            <p:nvGrpSpPr>
              <p:cNvPr id="63" name="Group 31"/>
              <p:cNvGrpSpPr/>
              <p:nvPr/>
            </p:nvGrpSpPr>
            <p:grpSpPr>
              <a:xfrm>
                <a:off x="2145328" y="3129901"/>
                <a:ext cx="575799" cy="587716"/>
                <a:chOff x="1645878" y="2995608"/>
                <a:chExt cx="575799" cy="587716"/>
              </a:xfrm>
            </p:grpSpPr>
            <p:sp>
              <p:nvSpPr>
                <p:cNvPr id="292" name="Rectangle 291"/>
                <p:cNvSpPr/>
                <p:nvPr/>
              </p:nvSpPr>
              <p:spPr bwMode="auto">
                <a:xfrm>
                  <a:off x="1774371" y="3200400"/>
                  <a:ext cx="304800" cy="185057"/>
                </a:xfrm>
                <a:prstGeom prst="rect">
                  <a:avLst/>
                </a:prstGeom>
                <a:solidFill>
                  <a:srgbClr val="0066CC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313" name="TextBox 312"/>
                <p:cNvSpPr txBox="1"/>
                <p:nvPr/>
              </p:nvSpPr>
              <p:spPr>
                <a:xfrm>
                  <a:off x="1791766" y="2995608"/>
                  <a:ext cx="2696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latin typeface="Arial" pitchFamily="34" charset="0"/>
                      <a:cs typeface="Arial" pitchFamily="34" charset="0"/>
                    </a:rPr>
                    <a:t>x</a:t>
                  </a:r>
                </a:p>
              </p:txBody>
            </p:sp>
            <p:sp>
              <p:nvSpPr>
                <p:cNvPr id="317" name="TextBox 316"/>
                <p:cNvSpPr txBox="1"/>
                <p:nvPr/>
              </p:nvSpPr>
              <p:spPr>
                <a:xfrm>
                  <a:off x="1645878" y="3337103"/>
                  <a:ext cx="57579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7 MOT</a:t>
                  </a:r>
                </a:p>
              </p:txBody>
            </p:sp>
          </p:grpSp>
          <p:sp>
            <p:nvSpPr>
              <p:cNvPr id="280" name="Freeform 279"/>
              <p:cNvSpPr/>
              <p:nvPr/>
            </p:nvSpPr>
            <p:spPr bwMode="auto">
              <a:xfrm>
                <a:off x="2275438" y="3337711"/>
                <a:ext cx="301782" cy="178051"/>
              </a:xfrm>
              <a:custGeom>
                <a:avLst/>
                <a:gdLst>
                  <a:gd name="connsiteX0" fmla="*/ 0 w 301782"/>
                  <a:gd name="connsiteY0" fmla="*/ 178051 h 178051"/>
                  <a:gd name="connsiteX1" fmla="*/ 301782 w 301782"/>
                  <a:gd name="connsiteY1" fmla="*/ 0 h 178051"/>
                  <a:gd name="connsiteX2" fmla="*/ 301782 w 301782"/>
                  <a:gd name="connsiteY2" fmla="*/ 0 h 17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782" h="178051">
                    <a:moveTo>
                      <a:pt x="0" y="178051"/>
                    </a:moveTo>
                    <a:lnTo>
                      <a:pt x="301782" y="0"/>
                    </a:lnTo>
                    <a:lnTo>
                      <a:pt x="301782" y="0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81" name="Freeform 280"/>
              <p:cNvSpPr/>
              <p:nvPr/>
            </p:nvSpPr>
            <p:spPr bwMode="auto">
              <a:xfrm>
                <a:off x="2272420" y="3337711"/>
                <a:ext cx="298764" cy="175034"/>
              </a:xfrm>
              <a:custGeom>
                <a:avLst/>
                <a:gdLst>
                  <a:gd name="connsiteX0" fmla="*/ 0 w 298764"/>
                  <a:gd name="connsiteY0" fmla="*/ 0 h 175034"/>
                  <a:gd name="connsiteX1" fmla="*/ 298764 w 298764"/>
                  <a:gd name="connsiteY1" fmla="*/ 175034 h 175034"/>
                  <a:gd name="connsiteX2" fmla="*/ 298764 w 298764"/>
                  <a:gd name="connsiteY2" fmla="*/ 175034 h 1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764" h="175034">
                    <a:moveTo>
                      <a:pt x="0" y="0"/>
                    </a:moveTo>
                    <a:lnTo>
                      <a:pt x="298764" y="175034"/>
                    </a:lnTo>
                    <a:lnTo>
                      <a:pt x="298764" y="175034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273" name="Rounded Rectangle 272"/>
            <p:cNvSpPr/>
            <p:nvPr/>
          </p:nvSpPr>
          <p:spPr bwMode="auto">
            <a:xfrm>
              <a:off x="4208718" y="2964543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96" name="Group 61"/>
          <p:cNvGrpSpPr/>
          <p:nvPr/>
        </p:nvGrpSpPr>
        <p:grpSpPr>
          <a:xfrm>
            <a:off x="3318543" y="2494814"/>
            <a:ext cx="404278" cy="578151"/>
            <a:chOff x="1731391" y="2995608"/>
            <a:chExt cx="404278" cy="578151"/>
          </a:xfrm>
        </p:grpSpPr>
        <p:sp>
          <p:nvSpPr>
            <p:cNvPr id="320" name="Rectangle 319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rgbClr val="0066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39" name="Rounded Rectangle 338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40" name="TextBox 339"/>
            <p:cNvSpPr txBox="1"/>
            <p:nvPr/>
          </p:nvSpPr>
          <p:spPr>
            <a:xfrm>
              <a:off x="1795324" y="299560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1731391" y="3327538"/>
              <a:ext cx="4042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32T</a:t>
              </a:r>
            </a:p>
          </p:txBody>
        </p:sp>
      </p:grpSp>
      <p:grpSp>
        <p:nvGrpSpPr>
          <p:cNvPr id="102" name="Group 47"/>
          <p:cNvGrpSpPr/>
          <p:nvPr/>
        </p:nvGrpSpPr>
        <p:grpSpPr>
          <a:xfrm>
            <a:off x="5274823" y="3181725"/>
            <a:ext cx="511679" cy="579808"/>
            <a:chOff x="2172199" y="3129901"/>
            <a:chExt cx="511679" cy="579808"/>
          </a:xfrm>
        </p:grpSpPr>
        <p:grpSp>
          <p:nvGrpSpPr>
            <p:cNvPr id="103" name="Group 31"/>
            <p:cNvGrpSpPr/>
            <p:nvPr/>
          </p:nvGrpSpPr>
          <p:grpSpPr>
            <a:xfrm>
              <a:off x="2172199" y="3129901"/>
              <a:ext cx="511679" cy="579808"/>
              <a:chOff x="1672749" y="2995608"/>
              <a:chExt cx="511679" cy="579808"/>
            </a:xfrm>
          </p:grpSpPr>
          <p:sp>
            <p:nvSpPr>
              <p:cNvPr id="346" name="Rectangle 345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47" name="TextBox 346"/>
              <p:cNvSpPr txBox="1"/>
              <p:nvPr/>
            </p:nvSpPr>
            <p:spPr>
              <a:xfrm>
                <a:off x="1792404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348" name="TextBox 347"/>
              <p:cNvSpPr txBox="1"/>
              <p:nvPr/>
            </p:nvSpPr>
            <p:spPr>
              <a:xfrm>
                <a:off x="1672749" y="3329195"/>
                <a:ext cx="51167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5 IND</a:t>
                </a:r>
              </a:p>
            </p:txBody>
          </p:sp>
        </p:grpSp>
        <p:sp>
          <p:nvSpPr>
            <p:cNvPr id="344" name="Freeform 343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45" name="Freeform 344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09" name="Group 61"/>
          <p:cNvGrpSpPr/>
          <p:nvPr/>
        </p:nvGrpSpPr>
        <p:grpSpPr>
          <a:xfrm>
            <a:off x="5598656" y="3332475"/>
            <a:ext cx="304800" cy="574838"/>
            <a:chOff x="1774371" y="2995608"/>
            <a:chExt cx="304800" cy="574838"/>
          </a:xfrm>
        </p:grpSpPr>
        <p:sp>
          <p:nvSpPr>
            <p:cNvPr id="350" name="Rectangle 349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rgbClr val="0066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51" name="Rounded Rectangle 350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52" name="TextBox 351"/>
            <p:cNvSpPr txBox="1"/>
            <p:nvPr/>
          </p:nvSpPr>
          <p:spPr>
            <a:xfrm>
              <a:off x="1795324" y="299560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353" name="TextBox 352"/>
            <p:cNvSpPr txBox="1"/>
            <p:nvPr/>
          </p:nvSpPr>
          <p:spPr>
            <a:xfrm>
              <a:off x="1798755" y="3324225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110" name="Group 61"/>
          <p:cNvGrpSpPr/>
          <p:nvPr/>
        </p:nvGrpSpPr>
        <p:grpSpPr>
          <a:xfrm>
            <a:off x="5661061" y="3599462"/>
            <a:ext cx="304800" cy="574838"/>
            <a:chOff x="1774371" y="2995608"/>
            <a:chExt cx="304800" cy="574838"/>
          </a:xfrm>
        </p:grpSpPr>
        <p:sp>
          <p:nvSpPr>
            <p:cNvPr id="355" name="Rectangle 354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rgbClr val="0066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56" name="Rounded Rectangle 355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57" name="TextBox 356"/>
            <p:cNvSpPr txBox="1"/>
            <p:nvPr/>
          </p:nvSpPr>
          <p:spPr>
            <a:xfrm>
              <a:off x="1795324" y="299560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358" name="TextBox 357"/>
            <p:cNvSpPr txBox="1"/>
            <p:nvPr/>
          </p:nvSpPr>
          <p:spPr>
            <a:xfrm>
              <a:off x="1798755" y="3324225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16" name="Group 61"/>
          <p:cNvGrpSpPr/>
          <p:nvPr/>
        </p:nvGrpSpPr>
        <p:grpSpPr>
          <a:xfrm>
            <a:off x="4632918" y="4931743"/>
            <a:ext cx="325730" cy="554132"/>
            <a:chOff x="1759563" y="3016314"/>
            <a:chExt cx="325730" cy="554132"/>
          </a:xfrm>
        </p:grpSpPr>
        <p:sp>
          <p:nvSpPr>
            <p:cNvPr id="360" name="Rectangle 359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61" name="Rounded Rectangle 360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62" name="TextBox 361"/>
            <p:cNvSpPr txBox="1"/>
            <p:nvPr/>
          </p:nvSpPr>
          <p:spPr>
            <a:xfrm>
              <a:off x="1785647" y="3016314"/>
              <a:ext cx="2904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III</a:t>
              </a:r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1759563" y="3324225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</p:grpSp>
      <p:grpSp>
        <p:nvGrpSpPr>
          <p:cNvPr id="117" name="Group 61"/>
          <p:cNvGrpSpPr/>
          <p:nvPr/>
        </p:nvGrpSpPr>
        <p:grpSpPr>
          <a:xfrm>
            <a:off x="4360624" y="3269885"/>
            <a:ext cx="325730" cy="554132"/>
            <a:chOff x="1759563" y="3016314"/>
            <a:chExt cx="325730" cy="554132"/>
          </a:xfrm>
        </p:grpSpPr>
        <p:sp>
          <p:nvSpPr>
            <p:cNvPr id="365" name="Rectangle 364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66" name="Rounded Rectangle 365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67" name="TextBox 366"/>
            <p:cNvSpPr txBox="1"/>
            <p:nvPr/>
          </p:nvSpPr>
          <p:spPr>
            <a:xfrm>
              <a:off x="1782196" y="3016314"/>
              <a:ext cx="2904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III</a:t>
              </a:r>
            </a:p>
          </p:txBody>
        </p:sp>
        <p:sp>
          <p:nvSpPr>
            <p:cNvPr id="368" name="TextBox 367"/>
            <p:cNvSpPr txBox="1"/>
            <p:nvPr/>
          </p:nvSpPr>
          <p:spPr>
            <a:xfrm>
              <a:off x="1759563" y="3324225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21</a:t>
              </a:r>
            </a:p>
          </p:txBody>
        </p:sp>
      </p:grpSp>
      <p:grpSp>
        <p:nvGrpSpPr>
          <p:cNvPr id="123" name="Group 199"/>
          <p:cNvGrpSpPr/>
          <p:nvPr/>
        </p:nvGrpSpPr>
        <p:grpSpPr>
          <a:xfrm>
            <a:off x="4017361" y="5432777"/>
            <a:ext cx="354584" cy="574838"/>
            <a:chOff x="716899" y="4846590"/>
            <a:chExt cx="354584" cy="574838"/>
          </a:xfrm>
        </p:grpSpPr>
        <p:grpSp>
          <p:nvGrpSpPr>
            <p:cNvPr id="124" name="Group 40"/>
            <p:cNvGrpSpPr/>
            <p:nvPr/>
          </p:nvGrpSpPr>
          <p:grpSpPr>
            <a:xfrm>
              <a:off x="716899" y="4846590"/>
              <a:ext cx="354584" cy="574838"/>
              <a:chOff x="2250428" y="3129901"/>
              <a:chExt cx="354584" cy="574838"/>
            </a:xfrm>
          </p:grpSpPr>
          <p:grpSp>
            <p:nvGrpSpPr>
              <p:cNvPr id="126" name="Group 31"/>
              <p:cNvGrpSpPr/>
              <p:nvPr/>
            </p:nvGrpSpPr>
            <p:grpSpPr>
              <a:xfrm>
                <a:off x="2250428" y="3129901"/>
                <a:ext cx="354584" cy="574838"/>
                <a:chOff x="1750978" y="2995608"/>
                <a:chExt cx="354584" cy="574838"/>
              </a:xfrm>
            </p:grpSpPr>
            <p:sp>
              <p:nvSpPr>
                <p:cNvPr id="376" name="Rectangle 375"/>
                <p:cNvSpPr/>
                <p:nvPr/>
              </p:nvSpPr>
              <p:spPr bwMode="auto">
                <a:xfrm>
                  <a:off x="1774371" y="3200400"/>
                  <a:ext cx="304800" cy="18505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377" name="TextBox 376"/>
                <p:cNvSpPr txBox="1"/>
                <p:nvPr/>
              </p:nvSpPr>
              <p:spPr>
                <a:xfrm>
                  <a:off x="1750978" y="2995608"/>
                  <a:ext cx="35458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latin typeface="Arial" pitchFamily="34" charset="0"/>
                      <a:cs typeface="Arial" pitchFamily="34" charset="0"/>
                    </a:rPr>
                    <a:t>xx</a:t>
                  </a:r>
                </a:p>
              </p:txBody>
            </p:sp>
            <p:sp>
              <p:nvSpPr>
                <p:cNvPr id="378" name="TextBox 377"/>
                <p:cNvSpPr txBox="1"/>
                <p:nvPr/>
              </p:nvSpPr>
              <p:spPr>
                <a:xfrm>
                  <a:off x="1764523" y="3324225"/>
                  <a:ext cx="32573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90</a:t>
                  </a:r>
                </a:p>
              </p:txBody>
            </p:sp>
          </p:grpSp>
          <p:sp>
            <p:nvSpPr>
              <p:cNvPr id="374" name="Freeform 373"/>
              <p:cNvSpPr/>
              <p:nvPr/>
            </p:nvSpPr>
            <p:spPr bwMode="auto">
              <a:xfrm>
                <a:off x="2275438" y="3337711"/>
                <a:ext cx="301782" cy="178051"/>
              </a:xfrm>
              <a:custGeom>
                <a:avLst/>
                <a:gdLst>
                  <a:gd name="connsiteX0" fmla="*/ 0 w 301782"/>
                  <a:gd name="connsiteY0" fmla="*/ 178051 h 178051"/>
                  <a:gd name="connsiteX1" fmla="*/ 301782 w 301782"/>
                  <a:gd name="connsiteY1" fmla="*/ 0 h 178051"/>
                  <a:gd name="connsiteX2" fmla="*/ 301782 w 301782"/>
                  <a:gd name="connsiteY2" fmla="*/ 0 h 17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782" h="178051">
                    <a:moveTo>
                      <a:pt x="0" y="178051"/>
                    </a:moveTo>
                    <a:lnTo>
                      <a:pt x="301782" y="0"/>
                    </a:lnTo>
                    <a:lnTo>
                      <a:pt x="301782" y="0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75" name="Freeform 374"/>
              <p:cNvSpPr/>
              <p:nvPr/>
            </p:nvSpPr>
            <p:spPr bwMode="auto">
              <a:xfrm>
                <a:off x="2272420" y="3337711"/>
                <a:ext cx="298764" cy="175034"/>
              </a:xfrm>
              <a:custGeom>
                <a:avLst/>
                <a:gdLst>
                  <a:gd name="connsiteX0" fmla="*/ 0 w 298764"/>
                  <a:gd name="connsiteY0" fmla="*/ 0 h 175034"/>
                  <a:gd name="connsiteX1" fmla="*/ 298764 w 298764"/>
                  <a:gd name="connsiteY1" fmla="*/ 175034 h 175034"/>
                  <a:gd name="connsiteX2" fmla="*/ 298764 w 298764"/>
                  <a:gd name="connsiteY2" fmla="*/ 175034 h 1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764" h="175034">
                    <a:moveTo>
                      <a:pt x="0" y="0"/>
                    </a:moveTo>
                    <a:lnTo>
                      <a:pt x="298764" y="175034"/>
                    </a:lnTo>
                    <a:lnTo>
                      <a:pt x="298764" y="175034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371" name="Oval 370"/>
            <p:cNvSpPr/>
            <p:nvPr/>
          </p:nvSpPr>
          <p:spPr bwMode="auto">
            <a:xfrm>
              <a:off x="741037" y="5245053"/>
              <a:ext cx="57788" cy="5778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72" name="Oval 371"/>
            <p:cNvSpPr/>
            <p:nvPr/>
          </p:nvSpPr>
          <p:spPr bwMode="auto">
            <a:xfrm>
              <a:off x="985218" y="5244487"/>
              <a:ext cx="57788" cy="5778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32" name="Group 201"/>
          <p:cNvGrpSpPr/>
          <p:nvPr/>
        </p:nvGrpSpPr>
        <p:grpSpPr>
          <a:xfrm>
            <a:off x="3951275" y="5831975"/>
            <a:ext cx="325917" cy="567012"/>
            <a:chOff x="4465725" y="3066642"/>
            <a:chExt cx="325917" cy="567012"/>
          </a:xfrm>
        </p:grpSpPr>
        <p:grpSp>
          <p:nvGrpSpPr>
            <p:cNvPr id="133" name="Group 40"/>
            <p:cNvGrpSpPr/>
            <p:nvPr/>
          </p:nvGrpSpPr>
          <p:grpSpPr>
            <a:xfrm>
              <a:off x="4465725" y="3066642"/>
              <a:ext cx="325917" cy="567012"/>
              <a:chOff x="2259211" y="3150605"/>
              <a:chExt cx="325917" cy="567012"/>
            </a:xfrm>
          </p:grpSpPr>
          <p:grpSp>
            <p:nvGrpSpPr>
              <p:cNvPr id="134" name="Group 31"/>
              <p:cNvGrpSpPr/>
              <p:nvPr/>
            </p:nvGrpSpPr>
            <p:grpSpPr>
              <a:xfrm>
                <a:off x="2259211" y="3150605"/>
                <a:ext cx="325917" cy="567012"/>
                <a:chOff x="1759761" y="3016312"/>
                <a:chExt cx="325917" cy="567012"/>
              </a:xfrm>
            </p:grpSpPr>
            <p:sp>
              <p:nvSpPr>
                <p:cNvPr id="385" name="Rectangle 384"/>
                <p:cNvSpPr/>
                <p:nvPr/>
              </p:nvSpPr>
              <p:spPr bwMode="auto">
                <a:xfrm>
                  <a:off x="1774371" y="3200400"/>
                  <a:ext cx="304800" cy="18505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386" name="TextBox 385"/>
                <p:cNvSpPr txBox="1"/>
                <p:nvPr/>
              </p:nvSpPr>
              <p:spPr>
                <a:xfrm>
                  <a:off x="1795214" y="3016312"/>
                  <a:ext cx="29046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III</a:t>
                  </a:r>
                </a:p>
              </p:txBody>
            </p:sp>
            <p:sp>
              <p:nvSpPr>
                <p:cNvPr id="387" name="TextBox 386"/>
                <p:cNvSpPr txBox="1"/>
                <p:nvPr/>
              </p:nvSpPr>
              <p:spPr>
                <a:xfrm>
                  <a:off x="1759761" y="3337103"/>
                  <a:ext cx="32573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15</a:t>
                  </a:r>
                </a:p>
              </p:txBody>
            </p:sp>
          </p:grpSp>
          <p:sp>
            <p:nvSpPr>
              <p:cNvPr id="383" name="Freeform 382"/>
              <p:cNvSpPr/>
              <p:nvPr/>
            </p:nvSpPr>
            <p:spPr bwMode="auto">
              <a:xfrm>
                <a:off x="2275438" y="3337711"/>
                <a:ext cx="301782" cy="178051"/>
              </a:xfrm>
              <a:custGeom>
                <a:avLst/>
                <a:gdLst>
                  <a:gd name="connsiteX0" fmla="*/ 0 w 301782"/>
                  <a:gd name="connsiteY0" fmla="*/ 178051 h 178051"/>
                  <a:gd name="connsiteX1" fmla="*/ 301782 w 301782"/>
                  <a:gd name="connsiteY1" fmla="*/ 0 h 178051"/>
                  <a:gd name="connsiteX2" fmla="*/ 301782 w 301782"/>
                  <a:gd name="connsiteY2" fmla="*/ 0 h 17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782" h="178051">
                    <a:moveTo>
                      <a:pt x="0" y="178051"/>
                    </a:moveTo>
                    <a:lnTo>
                      <a:pt x="301782" y="0"/>
                    </a:lnTo>
                    <a:lnTo>
                      <a:pt x="301782" y="0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84" name="Freeform 383"/>
              <p:cNvSpPr/>
              <p:nvPr/>
            </p:nvSpPr>
            <p:spPr bwMode="auto">
              <a:xfrm>
                <a:off x="2272420" y="3337711"/>
                <a:ext cx="298764" cy="175034"/>
              </a:xfrm>
              <a:custGeom>
                <a:avLst/>
                <a:gdLst>
                  <a:gd name="connsiteX0" fmla="*/ 0 w 298764"/>
                  <a:gd name="connsiteY0" fmla="*/ 0 h 175034"/>
                  <a:gd name="connsiteX1" fmla="*/ 298764 w 298764"/>
                  <a:gd name="connsiteY1" fmla="*/ 175034 h 175034"/>
                  <a:gd name="connsiteX2" fmla="*/ 298764 w 298764"/>
                  <a:gd name="connsiteY2" fmla="*/ 175034 h 1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764" h="175034">
                    <a:moveTo>
                      <a:pt x="0" y="0"/>
                    </a:moveTo>
                    <a:lnTo>
                      <a:pt x="298764" y="175034"/>
                    </a:lnTo>
                    <a:lnTo>
                      <a:pt x="298764" y="175034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381" name="Rounded Rectangle 380"/>
            <p:cNvSpPr/>
            <p:nvPr/>
          </p:nvSpPr>
          <p:spPr bwMode="auto">
            <a:xfrm>
              <a:off x="4532007" y="3294841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35" name="Group 210"/>
          <p:cNvGrpSpPr/>
          <p:nvPr/>
        </p:nvGrpSpPr>
        <p:grpSpPr>
          <a:xfrm>
            <a:off x="3630573" y="3170465"/>
            <a:ext cx="325917" cy="567012"/>
            <a:chOff x="4465725" y="3066642"/>
            <a:chExt cx="325917" cy="567012"/>
          </a:xfrm>
        </p:grpSpPr>
        <p:grpSp>
          <p:nvGrpSpPr>
            <p:cNvPr id="141" name="Group 40"/>
            <p:cNvGrpSpPr/>
            <p:nvPr/>
          </p:nvGrpSpPr>
          <p:grpSpPr>
            <a:xfrm>
              <a:off x="4465725" y="3066642"/>
              <a:ext cx="325917" cy="567012"/>
              <a:chOff x="2259211" y="3150605"/>
              <a:chExt cx="325917" cy="567012"/>
            </a:xfrm>
          </p:grpSpPr>
          <p:grpSp>
            <p:nvGrpSpPr>
              <p:cNvPr id="142" name="Group 31"/>
              <p:cNvGrpSpPr/>
              <p:nvPr/>
            </p:nvGrpSpPr>
            <p:grpSpPr>
              <a:xfrm>
                <a:off x="2259211" y="3150605"/>
                <a:ext cx="325917" cy="567012"/>
                <a:chOff x="1759761" y="3016312"/>
                <a:chExt cx="325917" cy="567012"/>
              </a:xfrm>
            </p:grpSpPr>
            <p:sp>
              <p:nvSpPr>
                <p:cNvPr id="394" name="Rectangle 393"/>
                <p:cNvSpPr/>
                <p:nvPr/>
              </p:nvSpPr>
              <p:spPr bwMode="auto">
                <a:xfrm>
                  <a:off x="1774371" y="3200400"/>
                  <a:ext cx="304800" cy="18505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395" name="TextBox 394"/>
                <p:cNvSpPr txBox="1"/>
                <p:nvPr/>
              </p:nvSpPr>
              <p:spPr>
                <a:xfrm>
                  <a:off x="1795214" y="3016312"/>
                  <a:ext cx="29046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III</a:t>
                  </a:r>
                </a:p>
              </p:txBody>
            </p:sp>
            <p:sp>
              <p:nvSpPr>
                <p:cNvPr id="396" name="TextBox 395"/>
                <p:cNvSpPr txBox="1"/>
                <p:nvPr/>
              </p:nvSpPr>
              <p:spPr>
                <a:xfrm>
                  <a:off x="1759761" y="3337103"/>
                  <a:ext cx="32573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latin typeface="Arial" pitchFamily="34" charset="0"/>
                      <a:cs typeface="Arial" pitchFamily="34" charset="0"/>
                    </a:rPr>
                    <a:t>21</a:t>
                  </a:r>
                </a:p>
              </p:txBody>
            </p:sp>
          </p:grpSp>
          <p:sp>
            <p:nvSpPr>
              <p:cNvPr id="392" name="Freeform 391"/>
              <p:cNvSpPr/>
              <p:nvPr/>
            </p:nvSpPr>
            <p:spPr bwMode="auto">
              <a:xfrm>
                <a:off x="2275438" y="3337711"/>
                <a:ext cx="301782" cy="178051"/>
              </a:xfrm>
              <a:custGeom>
                <a:avLst/>
                <a:gdLst>
                  <a:gd name="connsiteX0" fmla="*/ 0 w 301782"/>
                  <a:gd name="connsiteY0" fmla="*/ 178051 h 178051"/>
                  <a:gd name="connsiteX1" fmla="*/ 301782 w 301782"/>
                  <a:gd name="connsiteY1" fmla="*/ 0 h 178051"/>
                  <a:gd name="connsiteX2" fmla="*/ 301782 w 301782"/>
                  <a:gd name="connsiteY2" fmla="*/ 0 h 17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782" h="178051">
                    <a:moveTo>
                      <a:pt x="0" y="178051"/>
                    </a:moveTo>
                    <a:lnTo>
                      <a:pt x="301782" y="0"/>
                    </a:lnTo>
                    <a:lnTo>
                      <a:pt x="301782" y="0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93" name="Freeform 392"/>
              <p:cNvSpPr/>
              <p:nvPr/>
            </p:nvSpPr>
            <p:spPr bwMode="auto">
              <a:xfrm>
                <a:off x="2272420" y="3337711"/>
                <a:ext cx="298764" cy="175034"/>
              </a:xfrm>
              <a:custGeom>
                <a:avLst/>
                <a:gdLst>
                  <a:gd name="connsiteX0" fmla="*/ 0 w 298764"/>
                  <a:gd name="connsiteY0" fmla="*/ 0 h 175034"/>
                  <a:gd name="connsiteX1" fmla="*/ 298764 w 298764"/>
                  <a:gd name="connsiteY1" fmla="*/ 175034 h 175034"/>
                  <a:gd name="connsiteX2" fmla="*/ 298764 w 298764"/>
                  <a:gd name="connsiteY2" fmla="*/ 175034 h 1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764" h="175034">
                    <a:moveTo>
                      <a:pt x="0" y="0"/>
                    </a:moveTo>
                    <a:lnTo>
                      <a:pt x="298764" y="175034"/>
                    </a:lnTo>
                    <a:lnTo>
                      <a:pt x="298764" y="175034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390" name="Rounded Rectangle 389"/>
            <p:cNvSpPr/>
            <p:nvPr/>
          </p:nvSpPr>
          <p:spPr bwMode="auto">
            <a:xfrm>
              <a:off x="4532007" y="3294841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48" name="Group 61"/>
          <p:cNvGrpSpPr/>
          <p:nvPr/>
        </p:nvGrpSpPr>
        <p:grpSpPr>
          <a:xfrm>
            <a:off x="4227814" y="3633810"/>
            <a:ext cx="546945" cy="578237"/>
            <a:chOff x="1646412" y="2995608"/>
            <a:chExt cx="546945" cy="578237"/>
          </a:xfrm>
        </p:grpSpPr>
        <p:sp>
          <p:nvSpPr>
            <p:cNvPr id="398" name="Rectangle 397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chemeClr val="tx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99" name="Rounded Rectangle 398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00" name="TextBox 399"/>
            <p:cNvSpPr txBox="1"/>
            <p:nvPr/>
          </p:nvSpPr>
          <p:spPr>
            <a:xfrm>
              <a:off x="1747738" y="299560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xx</a:t>
              </a:r>
            </a:p>
          </p:txBody>
        </p:sp>
        <p:sp>
          <p:nvSpPr>
            <p:cNvPr id="401" name="TextBox 400"/>
            <p:cNvSpPr txBox="1"/>
            <p:nvPr/>
          </p:nvSpPr>
          <p:spPr>
            <a:xfrm>
              <a:off x="1646412" y="3327624"/>
              <a:ext cx="5469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err="1" smtClean="0">
                  <a:latin typeface="Arial" pitchFamily="34" charset="0"/>
                  <a:cs typeface="Arial" pitchFamily="34" charset="0"/>
                </a:rPr>
                <a:t>Ariete</a:t>
              </a:r>
              <a:endParaRPr lang="en-US" sz="10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4" name="Explosion 1 203"/>
          <p:cNvSpPr/>
          <p:nvPr/>
        </p:nvSpPr>
        <p:spPr bwMode="auto">
          <a:xfrm>
            <a:off x="5555411" y="3512676"/>
            <a:ext cx="400266" cy="438222"/>
          </a:xfrm>
          <a:prstGeom prst="irregularSeal1">
            <a:avLst/>
          </a:prstGeom>
          <a:solidFill>
            <a:srgbClr val="FFFF00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05" name="Explosion 1 204"/>
          <p:cNvSpPr/>
          <p:nvPr/>
        </p:nvSpPr>
        <p:spPr bwMode="auto">
          <a:xfrm>
            <a:off x="5372528" y="3326345"/>
            <a:ext cx="583145" cy="676311"/>
          </a:xfrm>
          <a:prstGeom prst="irregularSeal1">
            <a:avLst/>
          </a:prstGeom>
          <a:solidFill>
            <a:srgbClr val="FFFF00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4746171" y="163286"/>
            <a:ext cx="1850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11 to 13 June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5421084" y="4833257"/>
            <a:ext cx="3722915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After the battle east of Knightsbridge the British had only 70 operational tanks from their original 914</a:t>
            </a:r>
          </a:p>
        </p:txBody>
      </p:sp>
      <p:sp>
        <p:nvSpPr>
          <p:cNvPr id="208" name="Rectangle 207"/>
          <p:cNvSpPr/>
          <p:nvPr/>
        </p:nvSpPr>
        <p:spPr bwMode="auto">
          <a:xfrm>
            <a:off x="8436429" y="2536371"/>
            <a:ext cx="707571" cy="1632858"/>
          </a:xfrm>
          <a:prstGeom prst="rect">
            <a:avLst/>
          </a:prstGeom>
          <a:solidFill>
            <a:srgbClr val="99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On the night of the 13</a:t>
            </a:r>
            <a:r>
              <a:rPr lang="en-US" sz="2400" baseline="30000" dirty="0" smtClean="0">
                <a:latin typeface="Calibri" pitchFamily="34" charset="0"/>
              </a:rPr>
              <a:t>th</a:t>
            </a:r>
            <a:r>
              <a:rPr lang="en-US" sz="2400" dirty="0" smtClean="0">
                <a:latin typeface="Calibri" pitchFamily="34" charset="0"/>
              </a:rPr>
              <a:t>, 1 SA and 50 </a:t>
            </a:r>
            <a:r>
              <a:rPr lang="en-US" sz="2400" dirty="0" err="1" smtClean="0">
                <a:latin typeface="Calibri" pitchFamily="34" charset="0"/>
              </a:rPr>
              <a:t>Divs</a:t>
            </a:r>
            <a:r>
              <a:rPr lang="en-US" sz="2400" dirty="0" smtClean="0">
                <a:latin typeface="Calibri" pitchFamily="34" charset="0"/>
              </a:rPr>
              <a:t> climbed aboard their trucks, broke out and fled eastward – </a:t>
            </a:r>
            <a:r>
              <a:rPr lang="en-US" sz="2400" dirty="0" err="1" smtClean="0">
                <a:latin typeface="Calibri" pitchFamily="34" charset="0"/>
              </a:rPr>
              <a:t>Afrika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Korps</a:t>
            </a:r>
            <a:r>
              <a:rPr lang="en-US" sz="2400" dirty="0" smtClean="0">
                <a:latin typeface="Calibri" pitchFamily="34" charset="0"/>
              </a:rPr>
              <a:t> was temporarily out of fuel</a:t>
            </a:r>
          </a:p>
        </p:txBody>
      </p:sp>
      <p:sp>
        <p:nvSpPr>
          <p:cNvPr id="210" name="Explosion 1 209"/>
          <p:cNvSpPr/>
          <p:nvPr/>
        </p:nvSpPr>
        <p:spPr bwMode="auto">
          <a:xfrm>
            <a:off x="2429402" y="3006386"/>
            <a:ext cx="364411" cy="394778"/>
          </a:xfrm>
          <a:prstGeom prst="irregularSeal1">
            <a:avLst/>
          </a:prstGeom>
          <a:solidFill>
            <a:srgbClr val="FF0000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65"/>
                                      </p:to>
                                    </p:set>
                                    <p:animEffect filter="image" prLst="opacity: 0.65">
                                      <p:cBhvr rctx="IE">
                                        <p:cTn id="13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9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8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1" dur="indefinite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7" dur="indefinite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C 0.01736 -0.02385 0.03472 -0.04769 0.04166 -0.05718 " pathEditMode="relative" ptsTypes="aA">
                                      <p:cBhvr>
                                        <p:cTn id="44" dur="3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C 0.01701 -0.02338 0.08125 -0.11158 0.1026 -0.14098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7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55556E-6 C 0.01997 -0.00417 0.04011 -0.00811 0.05712 -0.01436 C 0.07414 -0.02061 0.0875 -0.0294 0.10226 -0.0382 C 0.11702 -0.047 0.13802 -0.06204 0.14514 -0.06667 " pathEditMode="relative" ptsTypes="aaaA">
                                      <p:cBhvr>
                                        <p:cTn id="48" dur="3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C 0.02656 -0.00533 0.05295 -0.01065 0.07049 -0.02662 C 0.08802 -0.0426 0.09288 -0.05903 0.10503 -0.09491 C 0.11719 -0.13079 0.13524 -0.21181 0.14305 -0.2426 " pathEditMode="relative" rAng="0" ptsTypes="aaaa">
                                      <p:cBhvr>
                                        <p:cTn id="50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-12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3.33333E-6 C -0.00954 -0.04838 -0.01892 -0.09676 -0.02621 -0.13172 C -0.0335 -0.16667 -0.04114 -0.19653 -0.04409 -0.20949 " pathEditMode="relative" ptsTypes="aaA">
                                      <p:cBhvr>
                                        <p:cTn id="52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C 0.0342 -0.01042 0.06857 -0.0206 0.09531 -0.02222 C 0.12205 -0.02384 0.14982 -0.01157 0.16076 -0.00949 " pathEditMode="relative" ptsTypes="aaA">
                                      <p:cBhvr>
                                        <p:cTn id="54" dur="3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0023 C 0.04791 0.00347 0.09513 0.00694 0.11388 0.00833 " pathEditMode="relative" ptsTypes="aA">
                                      <p:cBhvr>
                                        <p:cTn id="56" dur="3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C 0.00937 -0.02778 0.01892 -0.05533 0.03819 -0.06366 C 0.05746 -0.07199 0.09271 -0.05347 0.11545 -0.04931 C 0.13819 -0.04514 0.15729 -0.04005 0.175 -0.0382 C 0.19271 -0.03634 0.21337 -0.0382 0.22153 -0.0382 " pathEditMode="relative" ptsTypes="aaaaA">
                                      <p:cBhvr>
                                        <p:cTn id="5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C 0.01841 0.00139 0.03681 0.00301 0.05573 0.00139 C 0.07466 -0.00023 0.10313 -0.0044 0.11355 -0.00973 C 0.12396 -0.01505 0.11702 -0.02593 0.11789 -0.0301 " pathEditMode="relative" rAng="0" ptsTypes="aaaa">
                                      <p:cBhvr>
                                        <p:cTn id="60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-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152 -0.0382 C 0.23124 -0.03519 0.24096 -0.03218 0.2526 -0.03079 C 0.26423 -0.0294 0.2776 -0.02709 0.29131 -0.02963 C 0.30503 -0.03218 0.32794 -0.04306 0.33524 -0.04584 " pathEditMode="relative" ptsTypes="aaaA">
                                      <p:cBhvr>
                                        <p:cTn id="64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C -0.01614 -0.00741 -0.03229 -0.01482 -0.04097 -0.02431 C -0.04965 -0.0338 -0.04965 -0.04283 -0.05208 -0.05764 C -0.05451 -0.07246 -0.05486 -0.10463 -0.05538 -0.11412 " pathEditMode="relative" ptsTypes="aaaA">
                                      <p:cBhvr>
                                        <p:cTn id="6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76 -0.00949 C 0.17326 -0.0125 0.18576 -0.01551 0.19687 -0.02315 C 0.20798 -0.03079 0.22048 -0.04468 0.2276 -0.05532 C 0.23472 -0.06597 0.23802 -0.08171 0.2401 -0.08704 " pathEditMode="relative" ptsTypes="aaaA">
                                      <p:cBhvr>
                                        <p:cTn id="68" dur="3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0.02986 C 0.12535 -0.02106 0.13282 -0.01227 0.15139 -0.00625 C 0.16997 -0.00024 0.21181 0.00439 0.22987 0.00648 C 0.24792 0.00856 0.24879 0.01087 0.25973 0.00648 C 0.27066 0.00208 0.28299 -0.0132 0.29532 -0.02037 C 0.30764 -0.02754 0.32709 -0.03379 0.33351 -0.03634 " pathEditMode="relative" rAng="0" ptsTypes="aaaaaA">
                                      <p:cBhvr>
                                        <p:cTn id="70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17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-0.05715 C 0.0566 -0.07266 0.0717 -0.08817 0.0816 -0.10992 C 0.09149 -0.13167 0.09826 -0.17495 0.10156 -0.18791 " pathEditMode="relative" ptsTypes="aaA">
                                      <p:cBhvr>
                                        <p:cTn id="72" dur="3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6 -0.14094 C 0.12743 -0.16848 0.15017 -0.18931 0.16718 -0.21338 C 0.1842 -0.23744 0.19739 -0.27031 0.2052 -0.28535 " pathEditMode="relative" rAng="0" ptsTypes="aaa">
                                      <p:cBhvr>
                                        <p:cTn id="74" dur="3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7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14 -0.06664 C 0.15625 -0.07174 0.16736 -0.07683 0.17795 -0.08608 C 0.18854 -0.09534 0.20035 -0.1039 0.20903 -0.12288 C 0.21771 -0.14186 0.22622 -0.18722 0.22969 -0.19995 " pathEditMode="relative" ptsTypes="aaaA">
                                      <p:cBhvr>
                                        <p:cTn id="76" dur="3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06 -0.24253 C 0.15834 -0.25989 0.17379 -0.27724 0.18004 -0.28419 " pathEditMode="relative" ptsTypes="aA">
                                      <p:cBhvr>
                                        <p:cTn id="7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sion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2791E-6 C -0.00086 0.01019 -0.00156 0.0206 -0.00191 0.03125 C -0.00225 0.04189 -0.0033 0.05485 -0.00225 0.06434 C -0.00121 0.07383 0.00348 0.08424 0.00452 0.08818 " pathEditMode="relative" ptsTypes="aaaA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42E-8 C 0.00208 -0.00486 0.00434 -0.00972 0.00521 -0.01158 " pathEditMode="relative" ptsTypes="aA">
                                      <p:cBhvr>
                                        <p:cTn id="8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139 C 0.01389 -0.00486 0.02621 -0.01088 0.03593 -0.01412 C 0.04566 -0.01736 0.05104 -0.01759 0.06007 -0.01805 C 0.06909 -0.01852 0.08229 -0.01782 0.09062 -0.01666 C 0.09895 -0.01551 0.10694 -0.01204 0.11024 -0.01111 " pathEditMode="relative" ptsTypes="aaaaA">
                                      <p:cBhvr>
                                        <p:cTn id="90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on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9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1158 C 0.02257 -0.01273 0.04011 -0.01366 0.05278 -0.01366 C 0.06545 -0.01366 0.07032 -0.0125 0.08177 -0.01204 C 0.09323 -0.01158 0.10677 -0.01134 0.12188 -0.01111 C 0.13698 -0.01088 0.16424 -0.01042 0.17275 -0.01019 " pathEditMode="relative" rAng="0" ptsTypes="aaaaA">
                                      <p:cBhvr>
                                        <p:cTn id="101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4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0.08818 C 0.01806 0.0854 0.0316 0.08286 0.04601 0.07962 C 0.06042 0.07638 0.07292 0.07152 0.09063 0.0692 C 0.10834 0.06689 0.14219 0.06666 0.15244 0.06619 " pathEditMode="relative" ptsTypes="aaaA">
                                      <p:cBhvr>
                                        <p:cTn id="106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4.62856E-9 C -0.00296 -0.01481 -0.00573 -0.02962 -0.00695 -0.03564 " pathEditMode="relative" ptsTypes="aA">
                                      <p:cBhvr>
                                        <p:cTn id="108" dur="3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C -0.00243 -0.01667 -0.00468 -0.0331 -0.00312 -0.05046 C -0.00156 -0.06783 0.00469 -0.08333 0.0099 -0.10463 C 0.01511 -0.12593 0.02292 -0.16088 0.02813 -0.17871 C 0.03334 -0.19653 0.0283 -0.20741 0.0408 -0.21111 C 0.0533 -0.21482 0.06511 -0.20278 0.1033 -0.20093 C 0.1415 -0.19908 0.23577 -0.19954 0.27049 -0.19931 " pathEditMode="relative" rAng="0" ptsTypes="aaaaaaa">
                                      <p:cBhvr>
                                        <p:cTn id="110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-10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4 -0.01019 C 0.19809 -0.00764 0.22361 -0.00509 0.2441 -0.00324 C 0.26458 -0.00139 0.28125 0.00023 0.29583 0.00116 C 0.31042 0.00208 0.32604 0.00185 0.33212 0.00208 " pathEditMode="relative" ptsTypes="aaaA">
                                      <p:cBhvr>
                                        <p:cTn id="118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5243 0.06621 C 0.16979 0.06644 0.18733 0.06667 0.21042 0.06899 C 0.23351 0.0713 0.26563 0.07755 0.29097 0.07963 C 0.31632 0.08172 0.35035 0.08102 0.36216 0.08125 " pathEditMode="relative" ptsTypes="aaaA">
                                      <p:cBhvr>
                                        <p:cTn id="120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695 -0.03564 C 0.00104 -0.06294 0.0092 -0.09025 0.01232 -0.10113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-33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11388 0.00834 C 0.13298 -0.00925 0.15208 -0.02684 0.16996 -0.03355 C 0.18784 -0.04026 0.2092 -0.03772 0.22118 -0.03263 C 0.23316 -0.02754 0.23263 -0.01272 0.24218 -0.00347 C 0.25173 0.00579 0.26007 0.01042 0.27812 0.02361 C 0.29618 0.0368 0.33524 0.06527 0.35017 0.07614 " pathEditMode="relative" rAng="0" ptsTypes="aaaaaa">
                                      <p:cBhvr>
                                        <p:cTn id="124" dur="3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C 0.02726 -0.00417 0.05452 -0.00811 0.08698 -0.00625 C 0.11945 -0.0044 0.16042 0.00138 0.19532 0.01111 C 0.23021 0.02083 0.26493 0.0412 0.29653 0.05231 C 0.32813 0.06342 0.36059 0.07013 0.38455 0.07777 C 0.40851 0.08541 0.42171 0.09351 0.44046 0.09838 C 0.45903 0.10324 0.48177 0.10069 0.49653 0.10648 C 0.51129 0.11226 0.52153 0.12037 0.52865 0.13333 C 0.53577 0.14629 0.52639 0.16921 0.53924 0.18425 C 0.55209 0.1993 0.56372 0.19513 0.60591 0.22384 C 0.64809 0.25254 0.7533 0.3287 0.79202 0.35625 " pathEditMode="relative" rAng="0" ptsTypes="aaaaaaaaaaa">
                                      <p:cBhvr>
                                        <p:cTn id="13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" y="174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C -0.00139 -0.01528 -0.00278 -0.03032 0.00104 -0.03958 C 0.00486 -0.04884 0.00555 -0.05254 0.02257 -0.05555 C 0.03958 -0.05856 0.07604 -0.0581 0.10347 -0.05717 C 0.1309 -0.05625 0.16197 -0.05694 0.1868 -0.05069 C 0.21163 -0.04444 0.22795 -0.0294 0.25225 -0.01898 C 0.27656 -0.00856 0.30885 0.00324 0.33211 0.01111 C 0.3552 0.01898 0.36961 0.02315 0.39166 0.02871 C 0.41354 0.03426 0.44791 0.04097 0.46423 0.04445 C 0.48055 0.04792 0.48159 0.0456 0.48923 0.04931 C 0.49687 0.05301 0.50434 0.06111 0.51059 0.06667 C 0.51684 0.07222 0.52447 0.07315 0.52725 0.08264 C 0.53003 0.09213 0.5184 0.11111 0.52725 0.12385 C 0.53611 0.13658 0.55902 0.1456 0.5809 0.1588 C 0.60277 0.17199 0.63038 0.18472 0.65833 0.20324 C 0.68628 0.22176 0.72986 0.25648 0.74861 0.27037 " pathEditMode="relative" rAng="0" ptsTypes="aaaaaaaaaaaaaaaa">
                                      <p:cBhvr>
                                        <p:cTn id="13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" y="106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C 0.00503 -0.02223 0.01024 -0.04445 0.01319 -0.06366 C 0.01614 -0.08287 0.01458 -0.10348 0.01788 -0.11598 C 0.02118 -0.12848 0.02482 -0.1338 0.03333 -0.1382 C 0.04184 -0.1426 0.05086 -0.1426 0.06909 -0.14283 C 0.08732 -0.14306 0.11666 -0.14167 0.14288 -0.13982 C 0.16909 -0.13797 0.20434 -0.13866 0.22621 -0.13172 C 0.24809 -0.12477 0.25225 -0.10787 0.27378 -0.09838 C 0.29531 -0.08889 0.32934 -0.08357 0.3559 -0.07477 C 0.38246 -0.06598 0.41076 -0.05185 0.43316 -0.04607 C 0.4559 -0.04028 0.47534 -0.04352 0.49166 -0.03982 C 0.50798 -0.03611 0.5217 -0.03079 0.5309 -0.02385 C 0.5401 -0.0169 0.54323 -0.00973 0.54652 0.00162 C 0.54982 0.01296 0.53941 0.03055 0.55121 0.04444 C 0.56302 0.05833 0.58871 0.06759 0.61788 0.08565 C 0.64704 0.1037 0.70416 0.13935 0.72673 0.15347 " pathEditMode="relative" rAng="0" ptsTypes="aaaaaaaaaaaaaaaa">
                                      <p:cBhvr>
                                        <p:cTn id="13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" y="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8507E-6 C -0.00746 0.01296 -0.01493 0.02592 -0.0243 0.04421 C -0.03368 0.06249 -0.04791 0.09281 -0.05607 0.11016 C -0.06423 0.12752 -0.07396 0.12798 -0.07343 0.14812 C -0.07291 0.16825 -0.06111 0.17959 -0.05295 0.23143 C -0.04479 0.28327 -0.03003 0.41148 -0.02413 0.45869 " pathEditMode="relative" rAng="0" ptsTypes="aaaaaa">
                                      <p:cBhvr>
                                        <p:cTn id="13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229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2328E-6 C 0.0026 0.02407 0.0052 0.04814 0.00625 0.05762 " pathEditMode="relative" ptsTypes="aA">
                                      <p:cBhvr>
                                        <p:cTn id="1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66667E-6 4.23976E-6 C -0.01337 0.0074 -0.02674 0.01481 -0.03212 0.01782 " pathEditMode="relative" ptsTypes="aA">
                                      <p:cBhvr>
                                        <p:cTn id="14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625 0.05762 C 0.00816 0.0715 0.01024 0.08562 0.0059 0.09974 C 0.00156 0.11386 -0.01459 0.12589 -0.01997 0.14255 C -0.02535 0.15922 -0.02639 0.18629 -0.02622 0.20018 C -0.02605 0.21406 -0.01997 0.22147 -0.01875 0.22587 " pathEditMode="relative" ptsTypes="aaaaA">
                                      <p:cBhvr>
                                        <p:cTn id="1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3 0.4588 C -0.01423 0.47246 -0.00416 0.48611 0.01424 0.4956 C 0.03264 0.5051 0.05539 0.5132 0.08664 0.51574 C 0.11789 0.51829 0.16928 0.5088 0.20191 0.51088 C 0.23455 0.51297 0.25035 0.52385 0.2823 0.52847 C 0.31424 0.5331 0.3658 0.53912 0.39393 0.53889 C 0.42205 0.53866 0.43403 0.52986 0.45122 0.52732 C 0.46841 0.52477 0.48091 0.52547 0.49688 0.52361 C 0.51285 0.52176 0.53907 0.51783 0.54757 0.51667 " pathEditMode="relative" ptsTypes="aaaaaaaaA">
                                      <p:cBhvr>
                                        <p:cTn id="15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22592 C -0.01302 0.25138 -0.00712 0.27685 -0.00208 0.31481 C 0.00295 0.35277 0.00295 0.41782 0.01181 0.453 C 0.02066 0.48819 0.0309 0.51018 0.05087 0.52638 C 0.07083 0.54259 0.10677 0.5456 0.13125 0.54953 C 0.15573 0.55347 0.17431 0.54953 0.19792 0.54953 C 0.22153 0.54953 0.24635 0.54768 0.27257 0.54953 C 0.29878 0.55138 0.33108 0.55717 0.35521 0.56111 C 0.37934 0.56504 0.40538 0.57106 0.41753 0.57361 C 0.42969 0.57615 0.42674 0.57615 0.42847 0.57661 " pathEditMode="relative" ptsTypes="aaaaaaaaaA">
                                      <p:cBhvr>
                                        <p:cTn id="15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  <p:bldP spid="204" grpId="1" animBg="1"/>
      <p:bldP spid="205" grpId="0" animBg="1"/>
      <p:bldP spid="205" grpId="1" animBg="1"/>
      <p:bldP spid="207" grpId="0" animBg="1"/>
      <p:bldP spid="207" grpId="1" animBg="1"/>
      <p:bldP spid="209" grpId="0" animBg="1"/>
      <p:bldP spid="210" grpId="0" animBg="1"/>
      <p:bldP spid="2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7732" y="1081692"/>
            <a:ext cx="5921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After the British relief of </a:t>
            </a:r>
            <a:r>
              <a:rPr lang="en-US" sz="2400" dirty="0" err="1" smtClean="0">
                <a:solidFill>
                  <a:schemeClr val="bg1"/>
                </a:solidFill>
              </a:rPr>
              <a:t>Tobruk</a:t>
            </a:r>
            <a:r>
              <a:rPr lang="en-US" sz="2400" dirty="0" smtClean="0">
                <a:solidFill>
                  <a:schemeClr val="bg1"/>
                </a:solidFill>
              </a:rPr>
              <a:t> during Operation Crusader, Erwin Rommel was forced to retreat to El </a:t>
            </a:r>
            <a:r>
              <a:rPr lang="en-US" sz="2400" dirty="0" err="1" smtClean="0">
                <a:solidFill>
                  <a:schemeClr val="bg1"/>
                </a:solidFill>
              </a:rPr>
              <a:t>Agheila</a:t>
            </a:r>
            <a:r>
              <a:rPr lang="en-US" sz="2400" dirty="0" smtClean="0">
                <a:solidFill>
                  <a:schemeClr val="bg1"/>
                </a:solidFill>
              </a:rPr>
              <a:t> where he was able to build up his forces for a second offensive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957" y="4293213"/>
            <a:ext cx="5475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new commander of the British 8</a:t>
            </a:r>
            <a:r>
              <a:rPr lang="en-US" sz="2400" baseline="30000" dirty="0" smtClean="0">
                <a:solidFill>
                  <a:schemeClr val="bg1"/>
                </a:solidFill>
              </a:rPr>
              <a:t>th</a:t>
            </a:r>
            <a:r>
              <a:rPr lang="en-US" sz="2400" dirty="0" smtClean="0">
                <a:solidFill>
                  <a:schemeClr val="bg1"/>
                </a:solidFill>
              </a:rPr>
              <a:t> Army was Neal Ritchie, a staff officer with no real command experience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9" descr="C:\ILR WWII\NorthAfrica\RitchieNei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6007" y="3644584"/>
            <a:ext cx="2409132" cy="247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24546" y="6144322"/>
            <a:ext cx="1036887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Ritchie</a:t>
            </a:r>
          </a:p>
        </p:txBody>
      </p:sp>
      <p:pic>
        <p:nvPicPr>
          <p:cNvPr id="8" name="Picture 5" descr="C:\ILR WWII\NorthAfrica\Rommel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131" y="698694"/>
            <a:ext cx="1686344" cy="266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15482" y="3401123"/>
            <a:ext cx="122193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Rommel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886" y="204438"/>
            <a:ext cx="85888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Just as the British were suffering their worst defeat of the campaign,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Auchinleck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, in Cairo, received a message from Churchill;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“Presume there is no question in any case of giving up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Tobruk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. As long as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Tobruk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is held, no serious enemy advance into Egypt is possible…”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8086" y="2204492"/>
            <a:ext cx="8675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This message amounted to a direct order from the Prime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Mininster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that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Tobruk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was to be held at all costs – Churchill was again meddling in military matters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1444" y="3624147"/>
            <a:ext cx="8742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What made the message so obnoxious was that a decision had been made months ago (approved by the General Staff) that no attempt would be made to hold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Tobruk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if things went badly - The minefields had been partly removed, many anti tank ditches filled in and a command and control center for artillery had been dismantled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1" y="5709424"/>
            <a:ext cx="8642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This was Churchill at his worst, changing strategy in the middle of a campaign, perhaps to make political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515" y="544286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Auchinleck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had no choice but to order Ritchie to hold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Tobruk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at all costs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059" y="2264229"/>
            <a:ext cx="84255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Ritchie had already ordered the 1</a:t>
            </a:r>
            <a:r>
              <a:rPr lang="en-US" sz="2400" baseline="30000" dirty="0" smtClean="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SA and the 50</a:t>
            </a:r>
            <a:r>
              <a:rPr lang="en-US" sz="2400" baseline="30000" dirty="0" smtClean="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 Divisions to move east to the Egyptian border – He had only the 2</a:t>
            </a:r>
            <a:r>
              <a:rPr lang="en-US" sz="2400" baseline="30000" dirty="0" smtClean="0">
                <a:solidFill>
                  <a:schemeClr val="bg1"/>
                </a:solidFill>
                <a:latin typeface="Calibri" pitchFamily="34" charset="0"/>
              </a:rPr>
              <a:t>nd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SA Div, an Indian Brigade, 201 Guards Brigade and remnants of the 1</a:t>
            </a:r>
            <a:r>
              <a:rPr lang="en-US" sz="2400" baseline="30000" dirty="0" smtClean="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and 32</a:t>
            </a:r>
            <a:r>
              <a:rPr lang="en-US" sz="2400" baseline="30000" dirty="0" smtClean="0">
                <a:solidFill>
                  <a:schemeClr val="bg1"/>
                </a:solidFill>
                <a:latin typeface="Calibri" pitchFamily="34" charset="0"/>
              </a:rPr>
              <a:t>nd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Tank Brigades to hold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Tobruk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– There was almost no artillery within the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Tobruk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perimeter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058" y="5018315"/>
            <a:ext cx="8262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Churchill’s message had doomed these formations to destruction or capture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434975" y="3426079"/>
            <a:ext cx="87090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The town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fell on 21 June - 33,000 prisoners -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Huge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amount of food,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and fuel plus many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British trucks also captured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02330" y="440196"/>
            <a:ext cx="8210550" cy="2909888"/>
            <a:chOff x="289" y="1658"/>
            <a:chExt cx="5172" cy="1833"/>
          </a:xfrm>
        </p:grpSpPr>
        <p:sp>
          <p:nvSpPr>
            <p:cNvPr id="125958" name="Text Box 5"/>
            <p:cNvSpPr txBox="1">
              <a:spLocks noChangeArrowheads="1"/>
            </p:cNvSpPr>
            <p:nvPr/>
          </p:nvSpPr>
          <p:spPr bwMode="auto">
            <a:xfrm>
              <a:off x="289" y="2312"/>
              <a:ext cx="2429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On </a:t>
              </a: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18 June - Rommel prepared to </a:t>
              </a:r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attack </a:t>
              </a:r>
              <a:r>
                <a:rPr lang="en-US" sz="2400" dirty="0" err="1" smtClean="0">
                  <a:solidFill>
                    <a:schemeClr val="bg1"/>
                  </a:solidFill>
                  <a:latin typeface="Calibri" pitchFamily="34" charset="0"/>
                </a:rPr>
                <a:t>Tobruk</a:t>
              </a:r>
              <a:endParaRPr lang="en-US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25959" name="Picture 7" descr="C:\ILR WWII\NorthAfrica\Rommel before Tobruk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09" y="1658"/>
              <a:ext cx="2452" cy="1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33838" y="4699026"/>
            <a:ext cx="747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Rommel insisted on pursuing defeated 8th Army into Egypt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3571" y="5546519"/>
            <a:ext cx="77041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German High Command urged a halt - Hitler overruled them - Rommel can go to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Egypt – A mistake – Rommel’s over-stretched supply line led him into a disaster at El Alamein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4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8371" y="2821259"/>
            <a:ext cx="45575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Opening moves</a:t>
            </a:r>
          </a:p>
        </p:txBody>
      </p:sp>
      <p:grpSp>
        <p:nvGrpSpPr>
          <p:cNvPr id="3" name="Group 61"/>
          <p:cNvGrpSpPr/>
          <p:nvPr/>
        </p:nvGrpSpPr>
        <p:grpSpPr>
          <a:xfrm>
            <a:off x="3420199" y="5547909"/>
            <a:ext cx="354584" cy="574838"/>
            <a:chOff x="1759744" y="2995608"/>
            <a:chExt cx="354584" cy="574838"/>
          </a:xfrm>
        </p:grpSpPr>
        <p:sp>
          <p:nvSpPr>
            <p:cNvPr id="4" name="Rectangle 3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rgbClr val="0066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59744" y="299560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xx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88319" y="3324225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</p:grpSp>
      <p:grpSp>
        <p:nvGrpSpPr>
          <p:cNvPr id="8" name="Group 30"/>
          <p:cNvGrpSpPr/>
          <p:nvPr/>
        </p:nvGrpSpPr>
        <p:grpSpPr>
          <a:xfrm>
            <a:off x="4624343" y="5544722"/>
            <a:ext cx="354584" cy="574838"/>
            <a:chOff x="1759744" y="2995608"/>
            <a:chExt cx="354584" cy="574838"/>
          </a:xfrm>
        </p:grpSpPr>
        <p:sp>
          <p:nvSpPr>
            <p:cNvPr id="9" name="Rectangle 8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59744" y="299560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xx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73803" y="3324225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21</a:t>
              </a:r>
            </a:p>
          </p:txBody>
        </p:sp>
      </p:grpSp>
      <p:grpSp>
        <p:nvGrpSpPr>
          <p:cNvPr id="13" name="Group 98"/>
          <p:cNvGrpSpPr/>
          <p:nvPr/>
        </p:nvGrpSpPr>
        <p:grpSpPr>
          <a:xfrm>
            <a:off x="5825873" y="5546780"/>
            <a:ext cx="647934" cy="544060"/>
            <a:chOff x="2907736" y="3575426"/>
            <a:chExt cx="647934" cy="544060"/>
          </a:xfrm>
        </p:grpSpPr>
        <p:grpSp>
          <p:nvGrpSpPr>
            <p:cNvPr id="14" name="Group 31"/>
            <p:cNvGrpSpPr/>
            <p:nvPr/>
          </p:nvGrpSpPr>
          <p:grpSpPr>
            <a:xfrm>
              <a:off x="2907736" y="3575426"/>
              <a:ext cx="647934" cy="544060"/>
              <a:chOff x="1606480" y="2991980"/>
              <a:chExt cx="647934" cy="544060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chemeClr val="tx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716201" y="2991980"/>
                <a:ext cx="4395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xxx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06480" y="3320596"/>
                <a:ext cx="64793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>
                    <a:latin typeface="Arial" pitchFamily="34" charset="0"/>
                    <a:cs typeface="Arial" pitchFamily="34" charset="0"/>
                  </a:rPr>
                  <a:t>XX Corps</a:t>
                </a:r>
              </a:p>
            </p:txBody>
          </p:sp>
        </p:grpSp>
        <p:sp>
          <p:nvSpPr>
            <p:cNvPr id="15" name="Rounded Rectangle 14"/>
            <p:cNvSpPr/>
            <p:nvPr/>
          </p:nvSpPr>
          <p:spPr bwMode="auto">
            <a:xfrm>
              <a:off x="3131570" y="3826216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07580" y="5586761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Units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89249" y="5274527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British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48615" y="5296831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German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87121" y="5296830"/>
            <a:ext cx="958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Italian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1" name="Picture 6" descr="C:\ILR WWII\NorthAfrica\map before crusader blan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6238"/>
            <a:ext cx="9144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0"/>
          <p:cNvGrpSpPr/>
          <p:nvPr/>
        </p:nvGrpSpPr>
        <p:grpSpPr>
          <a:xfrm>
            <a:off x="1759744" y="2995608"/>
            <a:ext cx="354584" cy="574838"/>
            <a:chOff x="1759744" y="2995608"/>
            <a:chExt cx="354584" cy="574838"/>
          </a:xfrm>
        </p:grpSpPr>
        <p:sp>
          <p:nvSpPr>
            <p:cNvPr id="27" name="Rectangle 26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rgbClr val="0066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59744" y="299560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xx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788319" y="3324225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3" name="Group 38"/>
          <p:cNvGrpSpPr/>
          <p:nvPr/>
        </p:nvGrpSpPr>
        <p:grpSpPr>
          <a:xfrm>
            <a:off x="1322060" y="1394654"/>
            <a:ext cx="511679" cy="574838"/>
            <a:chOff x="2182139" y="3129901"/>
            <a:chExt cx="511679" cy="574838"/>
          </a:xfrm>
        </p:grpSpPr>
        <p:grpSp>
          <p:nvGrpSpPr>
            <p:cNvPr id="4" name="Group 31"/>
            <p:cNvGrpSpPr/>
            <p:nvPr/>
          </p:nvGrpSpPr>
          <p:grpSpPr>
            <a:xfrm>
              <a:off x="2182139" y="3129901"/>
              <a:ext cx="511679" cy="574838"/>
              <a:chOff x="1682689" y="2995608"/>
              <a:chExt cx="511679" cy="574838"/>
            </a:xfrm>
          </p:grpSpPr>
          <p:sp>
            <p:nvSpPr>
              <p:cNvPr id="33" name="Rectangle 32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793492" y="29956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682689" y="3324225"/>
                <a:ext cx="51167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4 IND</a:t>
                </a:r>
              </a:p>
            </p:txBody>
          </p:sp>
        </p:grpSp>
        <p:sp>
          <p:nvSpPr>
            <p:cNvPr id="37" name="Freeform 36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5" name="Group 40"/>
          <p:cNvGrpSpPr/>
          <p:nvPr/>
        </p:nvGrpSpPr>
        <p:grpSpPr>
          <a:xfrm>
            <a:off x="3989060" y="1536169"/>
            <a:ext cx="468398" cy="574838"/>
            <a:chOff x="2182139" y="3129901"/>
            <a:chExt cx="468398" cy="574838"/>
          </a:xfrm>
        </p:grpSpPr>
        <p:grpSp>
          <p:nvGrpSpPr>
            <p:cNvPr id="6" name="Group 31"/>
            <p:cNvGrpSpPr/>
            <p:nvPr/>
          </p:nvGrpSpPr>
          <p:grpSpPr>
            <a:xfrm>
              <a:off x="2182139" y="3129901"/>
              <a:ext cx="468398" cy="574838"/>
              <a:chOff x="1682689" y="2995608"/>
              <a:chExt cx="468398" cy="574838"/>
            </a:xfrm>
          </p:grpSpPr>
          <p:sp>
            <p:nvSpPr>
              <p:cNvPr id="45" name="Rectangle 44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759744" y="2995608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xx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682689" y="3324225"/>
                <a:ext cx="4683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1 SA</a:t>
                </a:r>
              </a:p>
            </p:txBody>
          </p:sp>
        </p:grpSp>
        <p:sp>
          <p:nvSpPr>
            <p:cNvPr id="43" name="Freeform 42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7" name="Group 47"/>
          <p:cNvGrpSpPr/>
          <p:nvPr/>
        </p:nvGrpSpPr>
        <p:grpSpPr>
          <a:xfrm>
            <a:off x="4566003" y="1634140"/>
            <a:ext cx="468398" cy="574838"/>
            <a:chOff x="2182139" y="3129901"/>
            <a:chExt cx="468398" cy="574838"/>
          </a:xfrm>
        </p:grpSpPr>
        <p:grpSp>
          <p:nvGrpSpPr>
            <p:cNvPr id="8" name="Group 31"/>
            <p:cNvGrpSpPr/>
            <p:nvPr/>
          </p:nvGrpSpPr>
          <p:grpSpPr>
            <a:xfrm>
              <a:off x="2182139" y="3129901"/>
              <a:ext cx="468398" cy="574838"/>
              <a:chOff x="1682689" y="2995608"/>
              <a:chExt cx="468398" cy="574838"/>
            </a:xfrm>
          </p:grpSpPr>
          <p:sp>
            <p:nvSpPr>
              <p:cNvPr id="52" name="Rectangle 51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759744" y="2995608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xx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682689" y="3324225"/>
                <a:ext cx="4683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2 SA</a:t>
                </a:r>
              </a:p>
            </p:txBody>
          </p:sp>
        </p:grpSp>
        <p:sp>
          <p:nvSpPr>
            <p:cNvPr id="50" name="Freeform 49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9" name="Group 54"/>
          <p:cNvGrpSpPr/>
          <p:nvPr/>
        </p:nvGrpSpPr>
        <p:grpSpPr>
          <a:xfrm>
            <a:off x="4065261" y="1938940"/>
            <a:ext cx="366323" cy="574838"/>
            <a:chOff x="2247455" y="3129901"/>
            <a:chExt cx="366323" cy="574838"/>
          </a:xfrm>
        </p:grpSpPr>
        <p:grpSp>
          <p:nvGrpSpPr>
            <p:cNvPr id="10" name="Group 31"/>
            <p:cNvGrpSpPr/>
            <p:nvPr/>
          </p:nvGrpSpPr>
          <p:grpSpPr>
            <a:xfrm>
              <a:off x="2247455" y="3129901"/>
              <a:ext cx="366323" cy="574838"/>
              <a:chOff x="1748005" y="2995608"/>
              <a:chExt cx="366323" cy="574838"/>
            </a:xfrm>
          </p:grpSpPr>
          <p:sp>
            <p:nvSpPr>
              <p:cNvPr id="59" name="Rectangle 58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rgbClr val="0066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759744" y="2995608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xx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748005" y="3324225"/>
                <a:ext cx="32573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50</a:t>
                </a:r>
              </a:p>
            </p:txBody>
          </p:sp>
        </p:grpSp>
        <p:sp>
          <p:nvSpPr>
            <p:cNvPr id="57" name="Freeform 56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1" name="Group 61"/>
          <p:cNvGrpSpPr/>
          <p:nvPr/>
        </p:nvGrpSpPr>
        <p:grpSpPr>
          <a:xfrm>
            <a:off x="4546486" y="2135636"/>
            <a:ext cx="354584" cy="574838"/>
            <a:chOff x="1759744" y="2995608"/>
            <a:chExt cx="354584" cy="574838"/>
          </a:xfrm>
        </p:grpSpPr>
        <p:sp>
          <p:nvSpPr>
            <p:cNvPr id="63" name="Rectangle 62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rgbClr val="0066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64" name="Rounded Rectangle 63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759744" y="299560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xx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88319" y="3324225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</p:grpSp>
      <p:grpSp>
        <p:nvGrpSpPr>
          <p:cNvPr id="12" name="Group 30"/>
          <p:cNvGrpSpPr/>
          <p:nvPr/>
        </p:nvGrpSpPr>
        <p:grpSpPr>
          <a:xfrm>
            <a:off x="917915" y="3333066"/>
            <a:ext cx="354584" cy="574838"/>
            <a:chOff x="1759744" y="2995608"/>
            <a:chExt cx="354584" cy="574838"/>
          </a:xfrm>
        </p:grpSpPr>
        <p:sp>
          <p:nvSpPr>
            <p:cNvPr id="42" name="Rectangle 41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759744" y="299560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xx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773803" y="3324225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</p:grpSp>
      <p:grpSp>
        <p:nvGrpSpPr>
          <p:cNvPr id="13" name="Group 30"/>
          <p:cNvGrpSpPr/>
          <p:nvPr/>
        </p:nvGrpSpPr>
        <p:grpSpPr>
          <a:xfrm>
            <a:off x="743743" y="3637864"/>
            <a:ext cx="354584" cy="574838"/>
            <a:chOff x="1759744" y="2995608"/>
            <a:chExt cx="354584" cy="574838"/>
          </a:xfrm>
        </p:grpSpPr>
        <p:sp>
          <p:nvSpPr>
            <p:cNvPr id="62" name="Rectangle 61"/>
            <p:cNvSpPr/>
            <p:nvPr/>
          </p:nvSpPr>
          <p:spPr bwMode="auto">
            <a:xfrm>
              <a:off x="1774371" y="3200400"/>
              <a:ext cx="304800" cy="18505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67" name="Rounded Rectangle 66"/>
            <p:cNvSpPr/>
            <p:nvPr/>
          </p:nvSpPr>
          <p:spPr bwMode="auto">
            <a:xfrm>
              <a:off x="1821656" y="3245644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759744" y="299560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xx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773803" y="3324225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21</a:t>
              </a:r>
            </a:p>
          </p:txBody>
        </p:sp>
      </p:grpSp>
      <p:grpSp>
        <p:nvGrpSpPr>
          <p:cNvPr id="14" name="Group 38"/>
          <p:cNvGrpSpPr/>
          <p:nvPr/>
        </p:nvGrpSpPr>
        <p:grpSpPr>
          <a:xfrm>
            <a:off x="584766" y="3243044"/>
            <a:ext cx="354584" cy="574838"/>
            <a:chOff x="2259194" y="3129901"/>
            <a:chExt cx="354584" cy="574838"/>
          </a:xfrm>
        </p:grpSpPr>
        <p:grpSp>
          <p:nvGrpSpPr>
            <p:cNvPr id="15" name="Group 31"/>
            <p:cNvGrpSpPr/>
            <p:nvPr/>
          </p:nvGrpSpPr>
          <p:grpSpPr>
            <a:xfrm>
              <a:off x="2259194" y="3129901"/>
              <a:ext cx="354584" cy="574838"/>
              <a:chOff x="1759744" y="2995608"/>
              <a:chExt cx="354584" cy="574838"/>
            </a:xfrm>
          </p:grpSpPr>
          <p:sp>
            <p:nvSpPr>
              <p:cNvPr id="74" name="Rectangle 73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1759744" y="2995608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xx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762518" y="3324225"/>
                <a:ext cx="32573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90</a:t>
                </a:r>
              </a:p>
            </p:txBody>
          </p:sp>
        </p:grpSp>
        <p:sp>
          <p:nvSpPr>
            <p:cNvPr id="72" name="Freeform 71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6" name="Group 38"/>
          <p:cNvGrpSpPr/>
          <p:nvPr/>
        </p:nvGrpSpPr>
        <p:grpSpPr>
          <a:xfrm>
            <a:off x="277143" y="3633052"/>
            <a:ext cx="579005" cy="544060"/>
            <a:chOff x="2146718" y="3126273"/>
            <a:chExt cx="579005" cy="544060"/>
          </a:xfrm>
        </p:grpSpPr>
        <p:grpSp>
          <p:nvGrpSpPr>
            <p:cNvPr id="17" name="Group 31"/>
            <p:cNvGrpSpPr/>
            <p:nvPr/>
          </p:nvGrpSpPr>
          <p:grpSpPr>
            <a:xfrm>
              <a:off x="2146718" y="3126273"/>
              <a:ext cx="579005" cy="544060"/>
              <a:chOff x="1647268" y="2991980"/>
              <a:chExt cx="579005" cy="544060"/>
            </a:xfrm>
          </p:grpSpPr>
          <p:sp>
            <p:nvSpPr>
              <p:cNvPr id="81" name="Rectangle 80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chemeClr val="tx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1716201" y="2991980"/>
                <a:ext cx="4395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xxx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647268" y="3320596"/>
                <a:ext cx="579005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>
                    <a:latin typeface="Arial" pitchFamily="34" charset="0"/>
                    <a:cs typeface="Arial" pitchFamily="34" charset="0"/>
                  </a:rPr>
                  <a:t>X Corps</a:t>
                </a:r>
              </a:p>
            </p:txBody>
          </p:sp>
        </p:grpSp>
        <p:sp>
          <p:nvSpPr>
            <p:cNvPr id="79" name="Freeform 78"/>
            <p:cNvSpPr/>
            <p:nvPr/>
          </p:nvSpPr>
          <p:spPr bwMode="auto">
            <a:xfrm>
              <a:off x="2275438" y="3337711"/>
              <a:ext cx="301782" cy="178051"/>
            </a:xfrm>
            <a:custGeom>
              <a:avLst/>
              <a:gdLst>
                <a:gd name="connsiteX0" fmla="*/ 0 w 301782"/>
                <a:gd name="connsiteY0" fmla="*/ 178051 h 178051"/>
                <a:gd name="connsiteX1" fmla="*/ 301782 w 301782"/>
                <a:gd name="connsiteY1" fmla="*/ 0 h 178051"/>
                <a:gd name="connsiteX2" fmla="*/ 301782 w 301782"/>
                <a:gd name="connsiteY2" fmla="*/ 0 h 1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2" h="178051">
                  <a:moveTo>
                    <a:pt x="0" y="178051"/>
                  </a:moveTo>
                  <a:lnTo>
                    <a:pt x="301782" y="0"/>
                  </a:lnTo>
                  <a:lnTo>
                    <a:pt x="3017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2272420" y="3337711"/>
              <a:ext cx="298764" cy="175034"/>
            </a:xfrm>
            <a:custGeom>
              <a:avLst/>
              <a:gdLst>
                <a:gd name="connsiteX0" fmla="*/ 0 w 298764"/>
                <a:gd name="connsiteY0" fmla="*/ 0 h 175034"/>
                <a:gd name="connsiteX1" fmla="*/ 298764 w 298764"/>
                <a:gd name="connsiteY1" fmla="*/ 175034 h 175034"/>
                <a:gd name="connsiteX2" fmla="*/ 298764 w 298764"/>
                <a:gd name="connsiteY2" fmla="*/ 175034 h 17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764" h="175034">
                  <a:moveTo>
                    <a:pt x="0" y="0"/>
                  </a:moveTo>
                  <a:lnTo>
                    <a:pt x="298764" y="175034"/>
                  </a:lnTo>
                  <a:lnTo>
                    <a:pt x="298764" y="1750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8" name="Group 98"/>
          <p:cNvGrpSpPr/>
          <p:nvPr/>
        </p:nvGrpSpPr>
        <p:grpSpPr>
          <a:xfrm>
            <a:off x="-95385" y="3227326"/>
            <a:ext cx="647934" cy="544060"/>
            <a:chOff x="2907736" y="3575426"/>
            <a:chExt cx="647934" cy="544060"/>
          </a:xfrm>
        </p:grpSpPr>
        <p:grpSp>
          <p:nvGrpSpPr>
            <p:cNvPr id="19" name="Group 31"/>
            <p:cNvGrpSpPr/>
            <p:nvPr/>
          </p:nvGrpSpPr>
          <p:grpSpPr>
            <a:xfrm>
              <a:off x="2907736" y="3575426"/>
              <a:ext cx="647934" cy="544060"/>
              <a:chOff x="1606480" y="2991980"/>
              <a:chExt cx="647934" cy="544060"/>
            </a:xfrm>
          </p:grpSpPr>
          <p:sp>
            <p:nvSpPr>
              <p:cNvPr id="95" name="Rectangle 94"/>
              <p:cNvSpPr/>
              <p:nvPr/>
            </p:nvSpPr>
            <p:spPr bwMode="auto">
              <a:xfrm>
                <a:off x="1774371" y="3200400"/>
                <a:ext cx="304800" cy="185057"/>
              </a:xfrm>
              <a:prstGeom prst="rect">
                <a:avLst/>
              </a:prstGeom>
              <a:solidFill>
                <a:schemeClr val="tx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1716201" y="2991980"/>
                <a:ext cx="4395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xxx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1606480" y="3320596"/>
                <a:ext cx="64793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>
                    <a:latin typeface="Arial" pitchFamily="34" charset="0"/>
                    <a:cs typeface="Arial" pitchFamily="34" charset="0"/>
                  </a:rPr>
                  <a:t>XX Corps</a:t>
                </a:r>
              </a:p>
            </p:txBody>
          </p:sp>
        </p:grpSp>
        <p:sp>
          <p:nvSpPr>
            <p:cNvPr id="98" name="Rounded Rectangle 97"/>
            <p:cNvSpPr/>
            <p:nvPr/>
          </p:nvSpPr>
          <p:spPr bwMode="auto">
            <a:xfrm>
              <a:off x="3131570" y="3826216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20" name="Group 107"/>
          <p:cNvGrpSpPr/>
          <p:nvPr/>
        </p:nvGrpSpPr>
        <p:grpSpPr>
          <a:xfrm>
            <a:off x="-212911" y="3625689"/>
            <a:ext cx="676788" cy="544060"/>
            <a:chOff x="1925217" y="3499915"/>
            <a:chExt cx="676788" cy="544060"/>
          </a:xfrm>
        </p:grpSpPr>
        <p:grpSp>
          <p:nvGrpSpPr>
            <p:cNvPr id="21" name="Group 38"/>
            <p:cNvGrpSpPr/>
            <p:nvPr/>
          </p:nvGrpSpPr>
          <p:grpSpPr>
            <a:xfrm>
              <a:off x="1925217" y="3499915"/>
              <a:ext cx="676788" cy="544060"/>
              <a:chOff x="2133122" y="3126273"/>
              <a:chExt cx="676788" cy="544060"/>
            </a:xfrm>
          </p:grpSpPr>
          <p:grpSp>
            <p:nvGrpSpPr>
              <p:cNvPr id="22" name="Group 31"/>
              <p:cNvGrpSpPr/>
              <p:nvPr/>
            </p:nvGrpSpPr>
            <p:grpSpPr>
              <a:xfrm>
                <a:off x="2133122" y="3126273"/>
                <a:ext cx="676788" cy="544060"/>
                <a:chOff x="1633672" y="2991980"/>
                <a:chExt cx="676788" cy="544060"/>
              </a:xfrm>
            </p:grpSpPr>
            <p:sp>
              <p:nvSpPr>
                <p:cNvPr id="104" name="Rectangle 103"/>
                <p:cNvSpPr/>
                <p:nvPr/>
              </p:nvSpPr>
              <p:spPr bwMode="auto">
                <a:xfrm>
                  <a:off x="1774371" y="3200400"/>
                  <a:ext cx="304800" cy="185057"/>
                </a:xfrm>
                <a:prstGeom prst="rect">
                  <a:avLst/>
                </a:prstGeom>
                <a:solidFill>
                  <a:schemeClr val="tx1"/>
                </a:solidFill>
                <a:ln w="19050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1716201" y="2991980"/>
                  <a:ext cx="43954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latin typeface="Arial" pitchFamily="34" charset="0"/>
                      <a:cs typeface="Arial" pitchFamily="34" charset="0"/>
                    </a:rPr>
                    <a:t>xxx</a:t>
                  </a:r>
                </a:p>
              </p:txBody>
            </p:sp>
            <p:sp>
              <p:nvSpPr>
                <p:cNvPr id="106" name="TextBox 105"/>
                <p:cNvSpPr txBox="1"/>
                <p:nvPr/>
              </p:nvSpPr>
              <p:spPr>
                <a:xfrm>
                  <a:off x="1633672" y="3320596"/>
                  <a:ext cx="676788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b="1" dirty="0" smtClean="0">
                      <a:latin typeface="Arial" pitchFamily="34" charset="0"/>
                      <a:cs typeface="Arial" pitchFamily="34" charset="0"/>
                    </a:rPr>
                    <a:t>XXI Corps</a:t>
                  </a:r>
                </a:p>
              </p:txBody>
            </p:sp>
          </p:grpSp>
          <p:sp>
            <p:nvSpPr>
              <p:cNvPr id="102" name="Freeform 101"/>
              <p:cNvSpPr/>
              <p:nvPr/>
            </p:nvSpPr>
            <p:spPr bwMode="auto">
              <a:xfrm>
                <a:off x="2275438" y="3337711"/>
                <a:ext cx="301782" cy="178051"/>
              </a:xfrm>
              <a:custGeom>
                <a:avLst/>
                <a:gdLst>
                  <a:gd name="connsiteX0" fmla="*/ 0 w 301782"/>
                  <a:gd name="connsiteY0" fmla="*/ 178051 h 178051"/>
                  <a:gd name="connsiteX1" fmla="*/ 301782 w 301782"/>
                  <a:gd name="connsiteY1" fmla="*/ 0 h 178051"/>
                  <a:gd name="connsiteX2" fmla="*/ 301782 w 301782"/>
                  <a:gd name="connsiteY2" fmla="*/ 0 h 17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782" h="178051">
                    <a:moveTo>
                      <a:pt x="0" y="178051"/>
                    </a:moveTo>
                    <a:lnTo>
                      <a:pt x="301782" y="0"/>
                    </a:lnTo>
                    <a:lnTo>
                      <a:pt x="301782" y="0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03" name="Freeform 102"/>
              <p:cNvSpPr/>
              <p:nvPr/>
            </p:nvSpPr>
            <p:spPr bwMode="auto">
              <a:xfrm>
                <a:off x="2272420" y="3337711"/>
                <a:ext cx="298764" cy="175034"/>
              </a:xfrm>
              <a:custGeom>
                <a:avLst/>
                <a:gdLst>
                  <a:gd name="connsiteX0" fmla="*/ 0 w 298764"/>
                  <a:gd name="connsiteY0" fmla="*/ 0 h 175034"/>
                  <a:gd name="connsiteX1" fmla="*/ 298764 w 298764"/>
                  <a:gd name="connsiteY1" fmla="*/ 175034 h 175034"/>
                  <a:gd name="connsiteX2" fmla="*/ 298764 w 298764"/>
                  <a:gd name="connsiteY2" fmla="*/ 175034 h 1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764" h="175034">
                    <a:moveTo>
                      <a:pt x="0" y="0"/>
                    </a:moveTo>
                    <a:lnTo>
                      <a:pt x="298764" y="175034"/>
                    </a:lnTo>
                    <a:lnTo>
                      <a:pt x="298764" y="175034"/>
                    </a:lnTo>
                  </a:path>
                </a:pathLst>
              </a:custGeom>
              <a:solidFill>
                <a:schemeClr val="accent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107" name="Rounded Rectangle 106"/>
            <p:cNvSpPr/>
            <p:nvPr/>
          </p:nvSpPr>
          <p:spPr bwMode="auto">
            <a:xfrm>
              <a:off x="2113048" y="3752890"/>
              <a:ext cx="202407" cy="95250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84" name="Explosion 1 83"/>
          <p:cNvSpPr/>
          <p:nvPr/>
        </p:nvSpPr>
        <p:spPr bwMode="auto">
          <a:xfrm>
            <a:off x="1536464" y="3083125"/>
            <a:ext cx="411310" cy="452101"/>
          </a:xfrm>
          <a:prstGeom prst="irregularSeal1">
            <a:avLst/>
          </a:prstGeom>
          <a:solidFill>
            <a:srgbClr val="FFFF00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0" y="411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British 1</a:t>
            </a:r>
            <a:r>
              <a:rPr lang="en-US" sz="2400" baseline="30000" dirty="0" smtClean="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Armored suffered losses but was not trapped – 21</a:t>
            </a:r>
            <a:r>
              <a:rPr lang="en-US" sz="2400" baseline="30000" dirty="0" smtClean="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Pz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could not close the ring in time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0" y="4876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Ritchie contemplated a counterattack with 1</a:t>
            </a:r>
            <a:r>
              <a:rPr lang="en-US" sz="2400" baseline="30000" dirty="0" smtClean="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Arm and 4</a:t>
            </a:r>
            <a:r>
              <a:rPr lang="en-US" sz="2400" baseline="30000" dirty="0" smtClean="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Indian but by that time, 1</a:t>
            </a:r>
            <a:r>
              <a:rPr lang="en-US" sz="2400" baseline="30000" dirty="0" smtClean="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Armored had been badly beaten and Rommel was threatening to surround Benghazi</a:t>
            </a:r>
          </a:p>
        </p:txBody>
      </p:sp>
      <p:sp>
        <p:nvSpPr>
          <p:cNvPr id="87" name="Explosion 1 86"/>
          <p:cNvSpPr/>
          <p:nvPr/>
        </p:nvSpPr>
        <p:spPr bwMode="auto">
          <a:xfrm>
            <a:off x="2333932" y="1994719"/>
            <a:ext cx="424016" cy="460887"/>
          </a:xfrm>
          <a:prstGeom prst="irregularSeal1">
            <a:avLst/>
          </a:prstGeom>
          <a:solidFill>
            <a:srgbClr val="FFFF00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8" name="Explosion 1 87"/>
          <p:cNvSpPr/>
          <p:nvPr/>
        </p:nvSpPr>
        <p:spPr bwMode="auto">
          <a:xfrm>
            <a:off x="1589139" y="1567017"/>
            <a:ext cx="405581" cy="442452"/>
          </a:xfrm>
          <a:prstGeom prst="irregularSeal1">
            <a:avLst/>
          </a:prstGeom>
          <a:solidFill>
            <a:srgbClr val="FF0000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7</a:t>
            </a:r>
            <a:r>
              <a:rPr lang="en-US" sz="2400" baseline="30000" dirty="0" smtClean="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Brigade, 4</a:t>
            </a:r>
            <a:r>
              <a:rPr lang="en-US" sz="2400" baseline="30000" dirty="0" smtClean="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Indian Div, fought its way out of Benghazi – Rommel, already suffering fuel shortages, could not pursue rapidly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270171" y="598715"/>
            <a:ext cx="2449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21 to 29 Jan, 1942</a:t>
            </a:r>
          </a:p>
        </p:txBody>
      </p:sp>
      <p:sp>
        <p:nvSpPr>
          <p:cNvPr id="91" name="Freeform 90"/>
          <p:cNvSpPr/>
          <p:nvPr/>
        </p:nvSpPr>
        <p:spPr bwMode="auto">
          <a:xfrm>
            <a:off x="4002724" y="1624728"/>
            <a:ext cx="171424" cy="893019"/>
          </a:xfrm>
          <a:custGeom>
            <a:avLst/>
            <a:gdLst>
              <a:gd name="connsiteX0" fmla="*/ 139701 w 629558"/>
              <a:gd name="connsiteY0" fmla="*/ 0 h 1335314"/>
              <a:gd name="connsiteX1" fmla="*/ 30843 w 629558"/>
              <a:gd name="connsiteY1" fmla="*/ 108857 h 1335314"/>
              <a:gd name="connsiteX2" fmla="*/ 41729 w 629558"/>
              <a:gd name="connsiteY2" fmla="*/ 326572 h 1335314"/>
              <a:gd name="connsiteX3" fmla="*/ 41729 w 629558"/>
              <a:gd name="connsiteY3" fmla="*/ 674914 h 1335314"/>
              <a:gd name="connsiteX4" fmla="*/ 292101 w 629558"/>
              <a:gd name="connsiteY4" fmla="*/ 990600 h 1335314"/>
              <a:gd name="connsiteX5" fmla="*/ 422729 w 629558"/>
              <a:gd name="connsiteY5" fmla="*/ 1153886 h 1335314"/>
              <a:gd name="connsiteX6" fmla="*/ 466272 w 629558"/>
              <a:gd name="connsiteY6" fmla="*/ 1306286 h 1335314"/>
              <a:gd name="connsiteX7" fmla="*/ 575129 w 629558"/>
              <a:gd name="connsiteY7" fmla="*/ 1328057 h 1335314"/>
              <a:gd name="connsiteX8" fmla="*/ 618672 w 629558"/>
              <a:gd name="connsiteY8" fmla="*/ 1262743 h 1335314"/>
              <a:gd name="connsiteX9" fmla="*/ 629558 w 629558"/>
              <a:gd name="connsiteY9" fmla="*/ 1251857 h 1335314"/>
              <a:gd name="connsiteX0" fmla="*/ 139701 w 618672"/>
              <a:gd name="connsiteY0" fmla="*/ 0 h 1335314"/>
              <a:gd name="connsiteX1" fmla="*/ 30843 w 618672"/>
              <a:gd name="connsiteY1" fmla="*/ 108857 h 1335314"/>
              <a:gd name="connsiteX2" fmla="*/ 41729 w 618672"/>
              <a:gd name="connsiteY2" fmla="*/ 326572 h 1335314"/>
              <a:gd name="connsiteX3" fmla="*/ 41729 w 618672"/>
              <a:gd name="connsiteY3" fmla="*/ 674914 h 1335314"/>
              <a:gd name="connsiteX4" fmla="*/ 292101 w 618672"/>
              <a:gd name="connsiteY4" fmla="*/ 990600 h 1335314"/>
              <a:gd name="connsiteX5" fmla="*/ 422729 w 618672"/>
              <a:gd name="connsiteY5" fmla="*/ 1153886 h 1335314"/>
              <a:gd name="connsiteX6" fmla="*/ 466272 w 618672"/>
              <a:gd name="connsiteY6" fmla="*/ 1306286 h 1335314"/>
              <a:gd name="connsiteX7" fmla="*/ 575129 w 618672"/>
              <a:gd name="connsiteY7" fmla="*/ 1328057 h 1335314"/>
              <a:gd name="connsiteX8" fmla="*/ 618672 w 618672"/>
              <a:gd name="connsiteY8" fmla="*/ 1262743 h 1335314"/>
              <a:gd name="connsiteX0" fmla="*/ 139701 w 575129"/>
              <a:gd name="connsiteY0" fmla="*/ 0 h 1335314"/>
              <a:gd name="connsiteX1" fmla="*/ 30843 w 575129"/>
              <a:gd name="connsiteY1" fmla="*/ 108857 h 1335314"/>
              <a:gd name="connsiteX2" fmla="*/ 41729 w 575129"/>
              <a:gd name="connsiteY2" fmla="*/ 326572 h 1335314"/>
              <a:gd name="connsiteX3" fmla="*/ 41729 w 575129"/>
              <a:gd name="connsiteY3" fmla="*/ 674914 h 1335314"/>
              <a:gd name="connsiteX4" fmla="*/ 292101 w 575129"/>
              <a:gd name="connsiteY4" fmla="*/ 990600 h 1335314"/>
              <a:gd name="connsiteX5" fmla="*/ 422729 w 575129"/>
              <a:gd name="connsiteY5" fmla="*/ 1153886 h 1335314"/>
              <a:gd name="connsiteX6" fmla="*/ 466272 w 575129"/>
              <a:gd name="connsiteY6" fmla="*/ 1306286 h 1335314"/>
              <a:gd name="connsiteX7" fmla="*/ 575129 w 575129"/>
              <a:gd name="connsiteY7" fmla="*/ 1328057 h 1335314"/>
              <a:gd name="connsiteX0" fmla="*/ 139701 w 466272"/>
              <a:gd name="connsiteY0" fmla="*/ 0 h 1306286"/>
              <a:gd name="connsiteX1" fmla="*/ 30843 w 466272"/>
              <a:gd name="connsiteY1" fmla="*/ 108857 h 1306286"/>
              <a:gd name="connsiteX2" fmla="*/ 41729 w 466272"/>
              <a:gd name="connsiteY2" fmla="*/ 326572 h 1306286"/>
              <a:gd name="connsiteX3" fmla="*/ 41729 w 466272"/>
              <a:gd name="connsiteY3" fmla="*/ 674914 h 1306286"/>
              <a:gd name="connsiteX4" fmla="*/ 292101 w 466272"/>
              <a:gd name="connsiteY4" fmla="*/ 990600 h 1306286"/>
              <a:gd name="connsiteX5" fmla="*/ 422729 w 466272"/>
              <a:gd name="connsiteY5" fmla="*/ 1153886 h 1306286"/>
              <a:gd name="connsiteX6" fmla="*/ 466272 w 466272"/>
              <a:gd name="connsiteY6" fmla="*/ 1306286 h 1306286"/>
              <a:gd name="connsiteX0" fmla="*/ 139701 w 422729"/>
              <a:gd name="connsiteY0" fmla="*/ 0 h 1153886"/>
              <a:gd name="connsiteX1" fmla="*/ 30843 w 422729"/>
              <a:gd name="connsiteY1" fmla="*/ 108857 h 1153886"/>
              <a:gd name="connsiteX2" fmla="*/ 41729 w 422729"/>
              <a:gd name="connsiteY2" fmla="*/ 326572 h 1153886"/>
              <a:gd name="connsiteX3" fmla="*/ 41729 w 422729"/>
              <a:gd name="connsiteY3" fmla="*/ 674914 h 1153886"/>
              <a:gd name="connsiteX4" fmla="*/ 292101 w 422729"/>
              <a:gd name="connsiteY4" fmla="*/ 990600 h 1153886"/>
              <a:gd name="connsiteX5" fmla="*/ 422729 w 422729"/>
              <a:gd name="connsiteY5" fmla="*/ 1153886 h 1153886"/>
              <a:gd name="connsiteX0" fmla="*/ 139701 w 292101"/>
              <a:gd name="connsiteY0" fmla="*/ 0 h 990600"/>
              <a:gd name="connsiteX1" fmla="*/ 30843 w 292101"/>
              <a:gd name="connsiteY1" fmla="*/ 108857 h 990600"/>
              <a:gd name="connsiteX2" fmla="*/ 41729 w 292101"/>
              <a:gd name="connsiteY2" fmla="*/ 326572 h 990600"/>
              <a:gd name="connsiteX3" fmla="*/ 41729 w 292101"/>
              <a:gd name="connsiteY3" fmla="*/ 674914 h 990600"/>
              <a:gd name="connsiteX4" fmla="*/ 292101 w 292101"/>
              <a:gd name="connsiteY4" fmla="*/ 990600 h 990600"/>
              <a:gd name="connsiteX0" fmla="*/ 125789 w 278189"/>
              <a:gd name="connsiteY0" fmla="*/ 0 h 990600"/>
              <a:gd name="connsiteX1" fmla="*/ 16931 w 278189"/>
              <a:gd name="connsiteY1" fmla="*/ 108857 h 990600"/>
              <a:gd name="connsiteX2" fmla="*/ 27817 w 278189"/>
              <a:gd name="connsiteY2" fmla="*/ 326572 h 990600"/>
              <a:gd name="connsiteX3" fmla="*/ 27817 w 278189"/>
              <a:gd name="connsiteY3" fmla="*/ 674914 h 990600"/>
              <a:gd name="connsiteX4" fmla="*/ 194717 w 278189"/>
              <a:gd name="connsiteY4" fmla="*/ 893019 h 990600"/>
              <a:gd name="connsiteX5" fmla="*/ 278189 w 278189"/>
              <a:gd name="connsiteY5" fmla="*/ 990600 h 990600"/>
              <a:gd name="connsiteX0" fmla="*/ 125789 w 194717"/>
              <a:gd name="connsiteY0" fmla="*/ 0 h 893019"/>
              <a:gd name="connsiteX1" fmla="*/ 16931 w 194717"/>
              <a:gd name="connsiteY1" fmla="*/ 108857 h 893019"/>
              <a:gd name="connsiteX2" fmla="*/ 27817 w 194717"/>
              <a:gd name="connsiteY2" fmla="*/ 326572 h 893019"/>
              <a:gd name="connsiteX3" fmla="*/ 27817 w 194717"/>
              <a:gd name="connsiteY3" fmla="*/ 674914 h 893019"/>
              <a:gd name="connsiteX4" fmla="*/ 194717 w 194717"/>
              <a:gd name="connsiteY4" fmla="*/ 893019 h 893019"/>
              <a:gd name="connsiteX0" fmla="*/ 125789 w 194717"/>
              <a:gd name="connsiteY0" fmla="*/ 0 h 893019"/>
              <a:gd name="connsiteX1" fmla="*/ 41315 w 194717"/>
              <a:gd name="connsiteY1" fmla="*/ 137305 h 893019"/>
              <a:gd name="connsiteX2" fmla="*/ 27817 w 194717"/>
              <a:gd name="connsiteY2" fmla="*/ 326572 h 893019"/>
              <a:gd name="connsiteX3" fmla="*/ 27817 w 194717"/>
              <a:gd name="connsiteY3" fmla="*/ 674914 h 893019"/>
              <a:gd name="connsiteX4" fmla="*/ 194717 w 194717"/>
              <a:gd name="connsiteY4" fmla="*/ 893019 h 893019"/>
              <a:gd name="connsiteX0" fmla="*/ 102496 w 171424"/>
              <a:gd name="connsiteY0" fmla="*/ 0 h 893019"/>
              <a:gd name="connsiteX1" fmla="*/ 18022 w 171424"/>
              <a:gd name="connsiteY1" fmla="*/ 137305 h 893019"/>
              <a:gd name="connsiteX2" fmla="*/ 4524 w 171424"/>
              <a:gd name="connsiteY2" fmla="*/ 326572 h 893019"/>
              <a:gd name="connsiteX3" fmla="*/ 45164 w 171424"/>
              <a:gd name="connsiteY3" fmla="*/ 670850 h 893019"/>
              <a:gd name="connsiteX4" fmla="*/ 171424 w 171424"/>
              <a:gd name="connsiteY4" fmla="*/ 893019 h 89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24" h="893019">
                <a:moveTo>
                  <a:pt x="102496" y="0"/>
                </a:moveTo>
                <a:cubicBezTo>
                  <a:pt x="56231" y="27214"/>
                  <a:pt x="34351" y="82876"/>
                  <a:pt x="18022" y="137305"/>
                </a:cubicBezTo>
                <a:cubicBezTo>
                  <a:pt x="1693" y="191734"/>
                  <a:pt x="0" y="237648"/>
                  <a:pt x="4524" y="326572"/>
                </a:cubicBezTo>
                <a:cubicBezTo>
                  <a:pt x="9048" y="415496"/>
                  <a:pt x="17347" y="576442"/>
                  <a:pt x="45164" y="670850"/>
                </a:cubicBezTo>
                <a:cubicBezTo>
                  <a:pt x="72981" y="765258"/>
                  <a:pt x="129695" y="840405"/>
                  <a:pt x="171424" y="893019"/>
                </a:cubicBezTo>
              </a:path>
            </a:pathLst>
          </a:custGeom>
          <a:noFill/>
          <a:ln w="38100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4156891" y="2517503"/>
            <a:ext cx="65315" cy="54428"/>
          </a:xfrm>
          <a:prstGeom prst="ellips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669792" y="2564384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Hachiem</a:t>
            </a:r>
            <a:endParaRPr lang="en-US" sz="1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086352" y="957072"/>
            <a:ext cx="104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Gazala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Line</a:t>
            </a:r>
          </a:p>
        </p:txBody>
      </p:sp>
      <p:sp>
        <p:nvSpPr>
          <p:cNvPr id="110" name="Freeform 109"/>
          <p:cNvSpPr/>
          <p:nvPr/>
        </p:nvSpPr>
        <p:spPr bwMode="auto">
          <a:xfrm>
            <a:off x="4153408" y="1194816"/>
            <a:ext cx="223520" cy="357632"/>
          </a:xfrm>
          <a:custGeom>
            <a:avLst/>
            <a:gdLst>
              <a:gd name="connsiteX0" fmla="*/ 223520 w 223520"/>
              <a:gd name="connsiteY0" fmla="*/ 0 h 357632"/>
              <a:gd name="connsiteX1" fmla="*/ 0 w 223520"/>
              <a:gd name="connsiteY1" fmla="*/ 357632 h 357632"/>
              <a:gd name="connsiteX2" fmla="*/ 0 w 223520"/>
              <a:gd name="connsiteY2" fmla="*/ 357632 h 35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520" h="357632">
                <a:moveTo>
                  <a:pt x="223520" y="0"/>
                </a:moveTo>
                <a:lnTo>
                  <a:pt x="0" y="357632"/>
                </a:lnTo>
                <a:lnTo>
                  <a:pt x="0" y="357632"/>
                </a:lnTo>
              </a:path>
            </a:pathLst>
          </a:cu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3682E-6 C 0.00365 -0.00371 0.00729 -0.00718 0.01424 -0.01389 C 0.02118 -0.0206 0.03577 -0.03495 0.04167 -0.04027 C 0.04757 -0.04559 0.04774 -0.04467 0.04931 -0.04583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2.85582E-6 C 0.01789 -2.85582E-6 0.03594 -2.85582E-6 0.05383 -0.00046 C 0.07171 -0.00092 0.0941 0.0007 0.10747 -0.003 C 0.12084 -0.00671 0.12587 -0.01249 0.13386 -0.02314 C 0.14185 -0.03378 0.15174 -0.05994 0.15539 -0.06734 " pathEditMode="relative" ptsTypes="aaa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2.85119E-6 C 0.01008 -0.00301 0.02032 -0.00602 0.03039 -0.01273 C 0.04046 -0.01944 0.05313 -0.02939 0.0606 -0.0405 C 0.06806 -0.05161 0.07327 -0.07267 0.0757 -0.07915 " pathEditMode="relative" ptsTypes="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2791E-6 C 0.01128 0.00232 0.02274 0.00486 0.03455 0.0044 C 0.04635 0.00394 0.06042 0.00208 0.07135 -0.00254 C 0.08229 -0.00717 0.09549 -0.0199 0.10035 -0.02337 " pathEditMode="relative" ptsTypes="aa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1.41865E-6 C 0.01562 -0.01018 0.03142 -0.02013 0.03975 -0.02615 C 0.04809 -0.03216 0.04843 -0.03448 0.05017 -0.0361 " pathEditMode="relative" ptsTypes="a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0.00532 C 0.00243 0.00671 0.01041 0.00833 0.0217 0.00393 C 0.03298 -0.00047 0.0552 -0.01667 0.0618 -0.02083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-1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C 0.0059 -0.01759 0.00711 -0.03125 0.01788 -0.05949 C 0.02864 -0.08773 0.05468 -0.14629 0.06441 -0.16921 " pathEditMode="relative" rAng="0" ptsTypes="aaa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8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39 -0.06735 C 0.1625 -0.1215 0.1698 -0.17566 0.17257 -0.19718 " pathEditMode="relative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31 -0.04582 C 0.05747 -0.05948 0.0658 -0.07313 0.075 -0.09142 C 0.0842 -0.1097 0.1 -0.14464 0.10504 -0.15529 " pathEditMode="relative" ptsTypes="a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7 -0.07915 C 0.08299 -0.10299 0.09046 -0.12683 0.09271 -0.14511 C 0.09497 -0.16339 0.09028 -0.18145 0.08976 -0.18885 " pathEditMode="relative" ptsTypes="a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35 -0.02337 C 0.10677 -0.03309 0.11337 -0.04281 0.12066 -0.05601 C 0.12795 -0.0692 0.13924 -0.08956 0.14375 -0.10275 C 0.14826 -0.11595 0.14757 -0.13029 0.14826 -0.13585 " pathEditMode="relative" ptsTypes="aa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17 -0.0361 C 0.06319 -0.04559 0.07638 -0.05507 0.09027 -0.07035 C 0.10416 -0.08562 0.12621 -0.11779 0.13333 -0.12728 " pathEditMode="relative" ptsTypes="a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8 -0.02083 C 0.07604 -0.03171 0.09045 -0.04235 0.10312 -0.05416 C 0.11579 -0.06596 0.13229 -0.08609 0.13802 -0.09234 " pathEditMode="relative" ptsTypes="aaA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58 -0.19722 C 0.17535 -0.21319 0.17813 -0.22916 0.17917 -0.23541 " pathEditMode="relative" ptsTypes="aA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04 -0.15532 C 0.10764 -0.17431 0.11129 -0.19537 0.10955 -0.21343 C 0.10781 -0.23148 0.0974 -0.25347 0.09427 -0.26412 " pathEditMode="relative" rAng="0" ptsTypes="a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76 -0.18889 C 0.08803 -0.19861 0.08646 -0.2081 0.08577 -0.2118 " pathEditMode="relative" ptsTypes="aA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33 -0.12731 C 0.14201 -0.14166 0.1507 -0.15602 0.15625 -0.16713 C 0.16181 -0.17824 0.16511 -0.18912 0.16684 -0.19352 " pathEditMode="relative" ptsTypes="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02 -0.09237 C 0.14618 -0.10718 0.15451 -0.12176 0.16181 -0.13519 C 0.1691 -0.14862 0.1783 -0.16621 0.1816 -0.17246 " pathEditMode="relative" ptsTypes="aaA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27 -0.13588 C 0.1507 -0.14954 0.15313 -0.1632 0.154 -0.16875 " pathEditMode="relative" ptsTypes="aA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41 -0.16917 C 0.07326 -0.18144 0.08211 -0.1937 0.09583 -0.20203 C 0.10954 -0.21037 0.1151 -0.22471 0.14635 -0.21962 C 0.1776 -0.21453 0.25503 -0.18167 0.28368 -0.17172 " pathEditMode="relative" rAng="0" ptsTypes="aaaa">
                                      <p:cBhvr>
                                        <p:cTn id="7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2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17 -0.23542 C 0.18264 -0.24421 0.18611 -0.25278 0.19288 -0.26134 C 0.19965 -0.26991 0.21511 -0.28241 0.21945 -0.28657 " pathEditMode="relative" ptsTypes="aa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sion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2.77778E-6 -1.85185E-6 C 0.00243 -0.00949 0.00486 -0.01898 0.01615 -0.0294 C 0.02743 -0.03981 0.05104 -0.0544 0.06771 -0.06227 C 0.08438 -0.07014 0.10018 -0.075 0.1165 -0.07731 C 0.13281 -0.07963 0.15781 -0.07639 0.16615 -0.07616 " pathEditMode="relative" ptsTypes="aaaaA">
                                      <p:cBhvr>
                                        <p:cTn id="7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8577 -0.21176 C 0.08594 -0.23328 0.08611 -0.25457 0.08611 -0.26314 " pathEditMode="relative" ptsTypes="aA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14 -0.07614 C 0.19791 -0.05137 0.22986 -0.02638 0.26788 -0.00046 C 0.3059 0.02546 0.37361 0.06665 0.39461 0.08008 " pathEditMode="relative" ptsTypes="aaA">
                                      <p:cBhvr>
                                        <p:cTn id="8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27 -0.26406 C 0.09531 -0.27401 0.09636 -0.28396 0.1033 -0.29484 C 0.11024 -0.30572 0.12518 -0.32122 0.13611 -0.33002 C 0.14705 -0.33881 0.15486 -0.3446 0.16893 -0.34761 C 0.18299 -0.35062 0.20139 -0.3608 0.22014 -0.34761 C 0.23889 -0.33442 0.2684 -0.28489 0.28108 -0.26846 " pathEditMode="relative" rAng="0" ptsTypes="aaaaaa">
                                      <p:cBhvr>
                                        <p:cTn id="8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-48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945 -0.28651 C 0.22136 -0.29114 0.22396 -0.29854 0.23681 -0.29183 C 0.24966 -0.28512 0.28455 -0.25596 0.29705 -0.24647 " pathEditMode="relative" rAng="0" ptsTypes="aaa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4" grpId="1" animBg="1"/>
      <p:bldP spid="85" grpId="0"/>
      <p:bldP spid="86" grpId="0"/>
      <p:bldP spid="87" grpId="0" animBg="1"/>
      <p:bldP spid="87" grpId="1" animBg="1"/>
      <p:bldP spid="88" grpId="0" animBg="1"/>
      <p:bldP spid="88" grpId="1" animBg="1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743" y="272940"/>
            <a:ext cx="8403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Rommel reached the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Gazala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Line on 4 Feb and spent the next 4 months building up his forces to assault this position 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04599" y="1460617"/>
            <a:ext cx="80803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By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late May, when Rommel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decided to attack, the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British had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a great advantage in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the quality and quantity of their armor - Their forces now included including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200 of the new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US Grant tanks supplied through Lend Lease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59027" y="3304948"/>
            <a:ext cx="78500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British = 914 tanks in 3 Armored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</a:rPr>
              <a:t>Bdes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and 2 Army Tank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Bdes</a:t>
            </a:r>
            <a:endParaRPr 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175,000 men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64243" y="4373336"/>
            <a:ext cx="53832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Germans = 330 tanks  Italians = 228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tanks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80,000 men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1373" y="5475514"/>
            <a:ext cx="8371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The pendulum seemed to have really swung to the British side but poor British leadership would squander this opportunity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4"/>
          <p:cNvSpPr txBox="1">
            <a:spLocks noChangeArrowheads="1"/>
          </p:cNvSpPr>
          <p:nvPr/>
        </p:nvSpPr>
        <p:spPr bwMode="auto">
          <a:xfrm>
            <a:off x="184150" y="0"/>
            <a:ext cx="6081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Armor upgrades for Rommel’s second offensive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38124" y="482600"/>
            <a:ext cx="8905874" cy="2965451"/>
            <a:chOff x="150" y="304"/>
            <a:chExt cx="5610" cy="1868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50" y="304"/>
              <a:ext cx="4161" cy="1868"/>
              <a:chOff x="829" y="281"/>
              <a:chExt cx="4161" cy="1868"/>
            </a:xfrm>
          </p:grpSpPr>
          <p:pic>
            <p:nvPicPr>
              <p:cNvPr id="108554" name="Picture 2" descr="C:\ILR WWII\NorthAfrica\Pz III F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338" y="281"/>
                <a:ext cx="3069" cy="1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555" name="Text Box 5"/>
              <p:cNvSpPr txBox="1">
                <a:spLocks noChangeArrowheads="1"/>
              </p:cNvSpPr>
              <p:nvPr/>
            </p:nvSpPr>
            <p:spPr bwMode="auto">
              <a:xfrm>
                <a:off x="829" y="1626"/>
                <a:ext cx="4161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 err="1">
                    <a:solidFill>
                      <a:schemeClr val="bg1"/>
                    </a:solidFill>
                    <a:latin typeface="Calibri" pitchFamily="34" charset="0"/>
                  </a:rPr>
                  <a:t>Pz</a:t>
                </a:r>
                <a:r>
                  <a:rPr lang="en-US" sz="2400" dirty="0">
                    <a:solidFill>
                      <a:schemeClr val="bg1"/>
                    </a:solidFill>
                    <a:latin typeface="Calibri" pitchFamily="34" charset="0"/>
                  </a:rPr>
                  <a:t> III J - long barreled 50mm gun</a:t>
                </a:r>
              </a:p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Calibri" pitchFamily="34" charset="0"/>
                  </a:rPr>
                  <a:t>max armor = 50mm - </a:t>
                </a:r>
                <a:r>
                  <a:rPr lang="en-US" sz="2400" dirty="0">
                    <a:solidFill>
                      <a:srgbClr val="FFFF00"/>
                    </a:solidFill>
                    <a:latin typeface="Calibri" pitchFamily="34" charset="0"/>
                  </a:rPr>
                  <a:t>penetration =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Calibri" pitchFamily="34" charset="0"/>
                  </a:rPr>
                  <a:t>57mm </a:t>
                </a:r>
                <a:r>
                  <a:rPr lang="en-US" sz="2400" dirty="0">
                    <a:solidFill>
                      <a:srgbClr val="FFFF00"/>
                    </a:solidFill>
                    <a:latin typeface="Calibri" pitchFamily="34" charset="0"/>
                  </a:rPr>
                  <a:t>at 500m</a:t>
                </a:r>
                <a:r>
                  <a:rPr lang="en-US" sz="2400" dirty="0">
                    <a:solidFill>
                      <a:schemeClr val="bg1"/>
                    </a:solidFill>
                    <a:latin typeface="Calibri" pitchFamily="34" charset="0"/>
                  </a:rPr>
                  <a:t> </a:t>
                </a:r>
              </a:p>
            </p:txBody>
          </p:sp>
        </p:grpSp>
        <p:sp>
          <p:nvSpPr>
            <p:cNvPr id="108553" name="Text Box 7"/>
            <p:cNvSpPr txBox="1">
              <a:spLocks noChangeArrowheads="1"/>
            </p:cNvSpPr>
            <p:nvPr/>
          </p:nvSpPr>
          <p:spPr bwMode="auto">
            <a:xfrm>
              <a:off x="3881" y="544"/>
              <a:ext cx="1879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Only 19 of</a:t>
              </a:r>
            </a:p>
            <a:p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222 available </a:t>
              </a:r>
              <a:r>
                <a:rPr lang="en-US" sz="2400" dirty="0" err="1">
                  <a:solidFill>
                    <a:schemeClr val="bg1"/>
                  </a:solidFill>
                  <a:latin typeface="Calibri" pitchFamily="34" charset="0"/>
                </a:rPr>
                <a:t>Pz</a:t>
              </a: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 IIIs were the IIIJ model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3455987"/>
            <a:ext cx="9375776" cy="3402013"/>
            <a:chOff x="116" y="2182"/>
            <a:chExt cx="5906" cy="2143"/>
          </a:xfrm>
        </p:grpSpPr>
        <p:pic>
          <p:nvPicPr>
            <p:cNvPr id="108549" name="Picture 3" descr="C:\ILR WWII\NorthAfrica\Gran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" y="2182"/>
              <a:ext cx="3238" cy="1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550" name="Text Box 6"/>
            <p:cNvSpPr txBox="1">
              <a:spLocks noChangeArrowheads="1"/>
            </p:cNvSpPr>
            <p:nvPr/>
          </p:nvSpPr>
          <p:spPr bwMode="auto">
            <a:xfrm>
              <a:off x="116" y="3802"/>
              <a:ext cx="590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Grant (American design) side mounted 75mm </a:t>
              </a:r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gun – turret – 37mm gun</a:t>
              </a:r>
              <a:endParaRPr lang="en-US" sz="2400" dirty="0">
                <a:solidFill>
                  <a:schemeClr val="bg1"/>
                </a:solidFill>
                <a:latin typeface="Calibri" pitchFamily="34" charset="0"/>
              </a:endParaRPr>
            </a:p>
            <a:p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max armor = 51mm </a:t>
              </a:r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– </a:t>
              </a:r>
              <a:r>
                <a:rPr lang="en-US" sz="2400" dirty="0" smtClean="0">
                  <a:solidFill>
                    <a:srgbClr val="FFFF00"/>
                  </a:solidFill>
                  <a:latin typeface="Calibri" pitchFamily="34" charset="0"/>
                </a:rPr>
                <a:t>penetration (75mm) =70mm </a:t>
              </a:r>
              <a:r>
                <a:rPr lang="en-US" sz="2400" dirty="0">
                  <a:solidFill>
                    <a:srgbClr val="FFFF00"/>
                  </a:solidFill>
                  <a:latin typeface="Calibri" pitchFamily="34" charset="0"/>
                </a:rPr>
                <a:t>at </a:t>
              </a:r>
              <a:r>
                <a:rPr lang="en-US" sz="2400" dirty="0" smtClean="0">
                  <a:solidFill>
                    <a:srgbClr val="FFFF00"/>
                  </a:solidFill>
                  <a:latin typeface="Calibri" pitchFamily="34" charset="0"/>
                </a:rPr>
                <a:t>500m also fired HE</a:t>
              </a:r>
              <a:endParaRPr lang="en-US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08551" name="Text Box 8"/>
            <p:cNvSpPr txBox="1">
              <a:spLocks noChangeArrowheads="1"/>
            </p:cNvSpPr>
            <p:nvPr/>
          </p:nvSpPr>
          <p:spPr bwMode="auto">
            <a:xfrm>
              <a:off x="3771" y="2454"/>
              <a:ext cx="1847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The 200 Grants were distributed among the 3 British Armored Brigades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560388" y="1323975"/>
            <a:ext cx="80089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In the coming battles, British command and control would fail miserably - Ritchie was almost always a day behind the battle</a:t>
            </a:r>
          </a:p>
        </p:txBody>
      </p:sp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509588" y="3005138"/>
            <a:ext cx="78597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Ritchie had no plan - always reacting to Rommel’s moves - He consulted his subordinates and acted on a consensus - command by committee </a:t>
            </a:r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596900" y="5087938"/>
            <a:ext cx="754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In this kind of battle, Rommel was at his best, commanding from the front responding rapidly to the flow of the battle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/>
      <p:bldP spid="2447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0879" y="2575932"/>
            <a:ext cx="70612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The </a:t>
            </a:r>
            <a:r>
              <a:rPr lang="en-US" sz="5400" dirty="0" err="1" smtClean="0">
                <a:solidFill>
                  <a:srgbClr val="FFFF00"/>
                </a:solidFill>
              </a:rPr>
              <a:t>Gazala</a:t>
            </a:r>
            <a:r>
              <a:rPr lang="en-US" sz="5400" dirty="0" smtClean="0">
                <a:solidFill>
                  <a:srgbClr val="FFFF00"/>
                </a:solidFill>
              </a:rPr>
              <a:t> Battles</a:t>
            </a:r>
          </a:p>
          <a:p>
            <a:r>
              <a:rPr lang="en-US" sz="5400" dirty="0" smtClean="0">
                <a:solidFill>
                  <a:srgbClr val="FFFF00"/>
                </a:solidFill>
              </a:rPr>
              <a:t>27 May to 13 June, 1942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 - Gaza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123" y="0"/>
            <a:ext cx="772598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09257" y="348343"/>
            <a:ext cx="3871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Minefields of the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Gazala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solidFill>
              <a:schemeClr val="bg1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1769</Words>
  <Application>Microsoft Office PowerPoint</Application>
  <PresentationFormat>On-screen Show (4:3)</PresentationFormat>
  <Paragraphs>485</Paragraphs>
  <Slides>22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Mark3</dc:creator>
  <cp:lastModifiedBy>Mark3</cp:lastModifiedBy>
  <cp:revision>5</cp:revision>
  <dcterms:created xsi:type="dcterms:W3CDTF">2013-01-01T01:19:36Z</dcterms:created>
  <dcterms:modified xsi:type="dcterms:W3CDTF">2013-01-01T15:21:17Z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2408758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D4.2.2</vt:lpwstr>
  </property>
</Properties>
</file>