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64" r:id="rId5"/>
    <p:sldId id="256" r:id="rId6"/>
    <p:sldId id="260" r:id="rId7"/>
    <p:sldId id="261"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FA00"/>
    <a:srgbClr val="CCFF33"/>
    <a:srgbClr val="EEB000"/>
    <a:srgbClr val="CC9900"/>
    <a:srgbClr val="66CC00"/>
    <a:srgbClr val="75EA00"/>
    <a:srgbClr val="99FF33"/>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70" autoAdjust="0"/>
    <p:restoredTop sz="94660"/>
  </p:normalViewPr>
  <p:slideViewPr>
    <p:cSldViewPr>
      <p:cViewPr>
        <p:scale>
          <a:sx n="75" d="100"/>
          <a:sy n="75" d="100"/>
        </p:scale>
        <p:origin x="-1260" y="-666"/>
      </p:cViewPr>
      <p:guideLst>
        <p:guide orient="horz" pos="2160"/>
        <p:guide pos="2880"/>
      </p:guideLst>
    </p:cSldViewPr>
  </p:slideViewPr>
  <p:notesTextViewPr>
    <p:cViewPr>
      <p:scale>
        <a:sx n="100" d="100"/>
        <a:sy n="100" d="100"/>
      </p:scale>
      <p:origin x="0" y="0"/>
    </p:cViewPr>
  </p:notesTextViewPr>
  <p:gridSpacing cx="78162150" cy="7816215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AE5601-004B-4655-8B73-9827221F78C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56FDE41-CC65-4D6B-9BD3-196090FC81A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6B5440-7F1E-4BD7-BF08-1EB1E1815EC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2C297B-D6C9-4584-AE84-365B908A777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8ED9A13-3D87-4AFC-90DD-1EF50ADD70A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0E0A18-FCB4-4B26-BA26-B9839FA5AF1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D81821D-0E6D-411B-99BE-A4B410CAB08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8D7FE9-6010-433E-8382-E3A611FBBF9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49FE642-3EE8-48DB-A5F5-CA72280DAEE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8A8DEE-CD69-460A-A153-77160D21237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9CA48D1-D278-4EF1-9CCF-FA88FDBC4C2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0000"/>
            </a:gs>
            <a:gs pos="100000">
              <a:schemeClr val="accent2"/>
            </a:gs>
          </a:gsLst>
          <a:lin ang="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AAD81DC-B7D5-43E0-AAA9-730396246A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Image:HannibalTheCarthaginian.jpg"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en.wikipedia.org/wiki/Image:HannibalTheCarthaginian.jpg" TargetMode="Externa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12.emf"/><Relationship Id="rId7" Type="http://schemas.openxmlformats.org/officeDocument/2006/relationships/image" Target="../media/image16.emf"/><Relationship Id="rId2" Type="http://schemas.openxmlformats.org/officeDocument/2006/relationships/image" Target="../media/image10.jpeg"/><Relationship Id="rId1" Type="http://schemas.openxmlformats.org/officeDocument/2006/relationships/slideLayout" Target="../slideLayouts/slideLayout1.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 Id="rId9"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9.wmf"/></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23863" y="317500"/>
            <a:ext cx="8229600" cy="1143000"/>
          </a:xfrm>
          <a:prstGeom prst="rect">
            <a:avLst/>
          </a:prstGeom>
          <a:noFill/>
          <a:ln w="9525">
            <a:noFill/>
            <a:miter lim="800000"/>
            <a:headEnd/>
            <a:tailEnd/>
          </a:ln>
          <a:effectLst/>
        </p:spPr>
        <p:txBody>
          <a:bodyPr anchor="ctr"/>
          <a:lstStyle/>
          <a:p>
            <a:pPr algn="ctr"/>
            <a:r>
              <a:rPr lang="en-US" sz="3500" b="1">
                <a:solidFill>
                  <a:schemeClr val="bg1"/>
                </a:solidFill>
              </a:rPr>
              <a:t>Lake Trasimene</a:t>
            </a:r>
            <a:br>
              <a:rPr lang="en-US" sz="3500" b="1">
                <a:solidFill>
                  <a:schemeClr val="bg1"/>
                </a:solidFill>
              </a:rPr>
            </a:br>
            <a:r>
              <a:rPr lang="en-US" sz="3200" b="1">
                <a:solidFill>
                  <a:schemeClr val="bg1"/>
                </a:solidFill>
              </a:rPr>
              <a:t>June 24, 217 BC</a:t>
            </a:r>
          </a:p>
        </p:txBody>
      </p:sp>
      <p:pic>
        <p:nvPicPr>
          <p:cNvPr id="3075" name="Picture 3" descr="logo smaller"/>
          <p:cNvPicPr>
            <a:picLocks noChangeAspect="1" noChangeArrowheads="1"/>
          </p:cNvPicPr>
          <p:nvPr/>
        </p:nvPicPr>
        <p:blipFill>
          <a:blip r:embed="rId2"/>
          <a:srcRect/>
          <a:stretch>
            <a:fillRect/>
          </a:stretch>
        </p:blipFill>
        <p:spPr bwMode="auto">
          <a:xfrm>
            <a:off x="885825" y="395288"/>
            <a:ext cx="1001713" cy="1001712"/>
          </a:xfrm>
          <a:prstGeom prst="rect">
            <a:avLst/>
          </a:prstGeom>
          <a:noFill/>
        </p:spPr>
      </p:pic>
      <p:pic>
        <p:nvPicPr>
          <p:cNvPr id="3076" name="Picture 4" descr="logo smaller"/>
          <p:cNvPicPr>
            <a:picLocks noChangeAspect="1" noChangeArrowheads="1"/>
          </p:cNvPicPr>
          <p:nvPr/>
        </p:nvPicPr>
        <p:blipFill>
          <a:blip r:embed="rId2"/>
          <a:srcRect/>
          <a:stretch>
            <a:fillRect/>
          </a:stretch>
        </p:blipFill>
        <p:spPr bwMode="auto">
          <a:xfrm>
            <a:off x="7221538" y="395288"/>
            <a:ext cx="1001712" cy="1001712"/>
          </a:xfrm>
          <a:prstGeom prst="rect">
            <a:avLst/>
          </a:prstGeom>
          <a:noFill/>
        </p:spPr>
      </p:pic>
      <p:sp>
        <p:nvSpPr>
          <p:cNvPr id="3077" name="Text Box 5"/>
          <p:cNvSpPr txBox="1">
            <a:spLocks noChangeArrowheads="1"/>
          </p:cNvSpPr>
          <p:nvPr/>
        </p:nvSpPr>
        <p:spPr bwMode="auto">
          <a:xfrm>
            <a:off x="527050" y="1597025"/>
            <a:ext cx="8166100" cy="2400300"/>
          </a:xfrm>
          <a:prstGeom prst="rect">
            <a:avLst/>
          </a:prstGeom>
          <a:noFill/>
          <a:ln w="9525">
            <a:noFill/>
            <a:miter lim="800000"/>
            <a:headEnd/>
            <a:tailEnd/>
          </a:ln>
          <a:effectLst/>
        </p:spPr>
        <p:txBody>
          <a:bodyPr>
            <a:spAutoFit/>
          </a:bodyPr>
          <a:lstStyle/>
          <a:p>
            <a:pPr algn="ctr">
              <a:spcBef>
                <a:spcPct val="50000"/>
              </a:spcBef>
            </a:pPr>
            <a:r>
              <a:rPr lang="en-US" sz="2400" b="1">
                <a:solidFill>
                  <a:schemeClr val="bg1"/>
                </a:solidFill>
              </a:rPr>
              <a:t>Strategic Context</a:t>
            </a:r>
          </a:p>
          <a:p>
            <a:pPr algn="just">
              <a:spcBef>
                <a:spcPct val="50000"/>
              </a:spcBef>
            </a:pPr>
            <a:r>
              <a:rPr lang="en-US" sz="1500">
                <a:solidFill>
                  <a:schemeClr val="bg1"/>
                </a:solidFill>
              </a:rPr>
              <a:t>In 218 BC, Hannibal Barca negates Roman control of the seas by leading the Carthaginians through Spain to attack Roman territory, igniting the Second Punic War. Hannibal quarters his troops among the Cisalpine Gauls during the winter following his victory at the Trebia. In spring 217 BC, Rome sends two new armies of 40,000 and 20,000 to block the 30,000-strong Carthaginian army’s route to the capital. Hannibal marches his army through the snowy Apennine passes and exhausting Arnus marshes, outflanking both Roman armies and preventing any link up between them. Gaius Flaminius, leading the larger Roman army, immediately marches south to seek battle and obtain all the glory for defeating Hannibal. </a:t>
            </a:r>
          </a:p>
        </p:txBody>
      </p:sp>
      <p:sp>
        <p:nvSpPr>
          <p:cNvPr id="3078" name="Text Box 6"/>
          <p:cNvSpPr txBox="1">
            <a:spLocks noChangeArrowheads="1"/>
          </p:cNvSpPr>
          <p:nvPr/>
        </p:nvSpPr>
        <p:spPr bwMode="auto">
          <a:xfrm>
            <a:off x="2587625" y="3963988"/>
            <a:ext cx="3968750" cy="1924050"/>
          </a:xfrm>
          <a:prstGeom prst="rect">
            <a:avLst/>
          </a:prstGeom>
          <a:noFill/>
          <a:ln w="9525">
            <a:noFill/>
            <a:miter lim="800000"/>
            <a:headEnd/>
            <a:tailEnd/>
          </a:ln>
          <a:effectLst/>
        </p:spPr>
        <p:txBody>
          <a:bodyPr>
            <a:spAutoFit/>
          </a:bodyPr>
          <a:lstStyle/>
          <a:p>
            <a:pPr algn="ctr">
              <a:spcBef>
                <a:spcPct val="50000"/>
              </a:spcBef>
            </a:pPr>
            <a:r>
              <a:rPr lang="en-US" sz="2400" b="1">
                <a:solidFill>
                  <a:schemeClr val="bg1"/>
                </a:solidFill>
              </a:rPr>
              <a:t>Stakes</a:t>
            </a:r>
          </a:p>
          <a:p>
            <a:pPr algn="just">
              <a:spcBef>
                <a:spcPct val="50000"/>
              </a:spcBef>
            </a:pPr>
            <a:r>
              <a:rPr lang="en-US" sz="1600">
                <a:solidFill>
                  <a:schemeClr val="bg1"/>
                </a:solidFill>
              </a:rPr>
              <a:t>+ A Carthaginian victory would allow Hannibal to march south and establish a base closer to the Roman capital.</a:t>
            </a:r>
          </a:p>
          <a:p>
            <a:pPr algn="just">
              <a:spcBef>
                <a:spcPct val="50000"/>
              </a:spcBef>
            </a:pPr>
            <a:r>
              <a:rPr lang="en-US" sz="1600">
                <a:solidFill>
                  <a:schemeClr val="bg1"/>
                </a:solidFill>
              </a:rPr>
              <a:t>+ A Roman victory would deny the Carthaginians a secure base in Italy.</a:t>
            </a:r>
          </a:p>
        </p:txBody>
      </p:sp>
      <p:sp>
        <p:nvSpPr>
          <p:cNvPr id="3079" name="Text Box 7"/>
          <p:cNvSpPr txBox="1">
            <a:spLocks noChangeArrowheads="1"/>
          </p:cNvSpPr>
          <p:nvPr/>
        </p:nvSpPr>
        <p:spPr bwMode="auto">
          <a:xfrm>
            <a:off x="7145338" y="6583363"/>
            <a:ext cx="1998662" cy="274637"/>
          </a:xfrm>
          <a:prstGeom prst="rect">
            <a:avLst/>
          </a:prstGeom>
          <a:noFill/>
          <a:ln w="9525">
            <a:noFill/>
            <a:miter lim="800000"/>
            <a:headEnd/>
            <a:tailEnd/>
          </a:ln>
          <a:effectLst/>
        </p:spPr>
        <p:txBody>
          <a:bodyPr>
            <a:spAutoFit/>
          </a:bodyPr>
          <a:lstStyle/>
          <a:p>
            <a:pPr algn="r"/>
            <a:r>
              <a:rPr lang="en-US" sz="1200">
                <a:solidFill>
                  <a:schemeClr val="bg1"/>
                </a:solidFill>
                <a:latin typeface="Calisto MT" pitchFamily="18" charset="0"/>
              </a:rPr>
              <a:t>By Jonathan Webb, 2008</a:t>
            </a:r>
            <a:endParaRPr lang="en-US"/>
          </a:p>
        </p:txBody>
      </p:sp>
      <p:grpSp>
        <p:nvGrpSpPr>
          <p:cNvPr id="3080" name="Group 8"/>
          <p:cNvGrpSpPr>
            <a:grpSpLocks/>
          </p:cNvGrpSpPr>
          <p:nvPr/>
        </p:nvGrpSpPr>
        <p:grpSpPr bwMode="auto">
          <a:xfrm>
            <a:off x="6632575" y="4116388"/>
            <a:ext cx="2060575" cy="2060575"/>
            <a:chOff x="284" y="2593"/>
            <a:chExt cx="1298" cy="1298"/>
          </a:xfrm>
        </p:grpSpPr>
        <p:sp>
          <p:nvSpPr>
            <p:cNvPr id="3081" name="Rectangle 9"/>
            <p:cNvSpPr>
              <a:spLocks noChangeArrowheads="1"/>
            </p:cNvSpPr>
            <p:nvPr/>
          </p:nvSpPr>
          <p:spPr bwMode="auto">
            <a:xfrm>
              <a:off x="284" y="2593"/>
              <a:ext cx="1298" cy="1298"/>
            </a:xfrm>
            <a:prstGeom prst="rect">
              <a:avLst/>
            </a:prstGeom>
            <a:solidFill>
              <a:srgbClr val="4D4D4D"/>
            </a:solidFill>
            <a:ln w="9525">
              <a:noFill/>
              <a:miter lim="800000"/>
              <a:headEnd/>
              <a:tailEnd/>
            </a:ln>
            <a:effectLst/>
          </p:spPr>
          <p:txBody>
            <a:bodyPr wrap="none" anchor="ctr"/>
            <a:lstStyle/>
            <a:p>
              <a:endParaRPr lang="en-US"/>
            </a:p>
          </p:txBody>
        </p:sp>
        <p:sp>
          <p:nvSpPr>
            <p:cNvPr id="3082" name="Text Box 10"/>
            <p:cNvSpPr txBox="1">
              <a:spLocks noChangeArrowheads="1"/>
            </p:cNvSpPr>
            <p:nvPr/>
          </p:nvSpPr>
          <p:spPr bwMode="auto">
            <a:xfrm>
              <a:off x="332" y="2881"/>
              <a:ext cx="1202" cy="633"/>
            </a:xfrm>
            <a:prstGeom prst="rect">
              <a:avLst/>
            </a:prstGeom>
            <a:noFill/>
            <a:ln w="9525">
              <a:noFill/>
              <a:miter lim="800000"/>
              <a:headEnd/>
              <a:tailEnd/>
            </a:ln>
            <a:effectLst/>
          </p:spPr>
          <p:txBody>
            <a:bodyPr>
              <a:spAutoFit/>
            </a:bodyPr>
            <a:lstStyle/>
            <a:p>
              <a:pPr algn="ctr">
                <a:spcBef>
                  <a:spcPct val="50000"/>
                </a:spcBef>
              </a:pPr>
              <a:r>
                <a:rPr lang="en-US" sz="2400" b="1" i="1">
                  <a:solidFill>
                    <a:srgbClr val="F8F8F8"/>
                  </a:solidFill>
                </a:rPr>
                <a:t>No Image</a:t>
              </a:r>
            </a:p>
            <a:p>
              <a:pPr algn="ctr">
                <a:spcBef>
                  <a:spcPct val="50000"/>
                </a:spcBef>
              </a:pPr>
              <a:r>
                <a:rPr lang="en-US" sz="2400" b="1" i="1">
                  <a:solidFill>
                    <a:srgbClr val="F8F8F8"/>
                  </a:solidFill>
                </a:rPr>
                <a:t>Available</a:t>
              </a:r>
            </a:p>
          </p:txBody>
        </p:sp>
      </p:grpSp>
      <p:pic>
        <p:nvPicPr>
          <p:cNvPr id="3083" name="Picture 11" descr="200px-HannibalTheCarthaginian">
            <a:hlinkClick r:id="rId3" tooltip="HannibalTheCarthaginian.jpg"/>
          </p:cNvPr>
          <p:cNvPicPr>
            <a:picLocks noChangeAspect="1" noChangeArrowheads="1"/>
          </p:cNvPicPr>
          <p:nvPr/>
        </p:nvPicPr>
        <p:blipFill>
          <a:blip r:embed="rId4"/>
          <a:srcRect r="284" b="-255"/>
          <a:stretch>
            <a:fillRect/>
          </a:stretch>
        </p:blipFill>
        <p:spPr bwMode="auto">
          <a:xfrm>
            <a:off x="603250" y="4116388"/>
            <a:ext cx="1928813" cy="2060575"/>
          </a:xfrm>
          <a:prstGeom prst="rect">
            <a:avLst/>
          </a:prstGeom>
          <a:noFill/>
        </p:spPr>
      </p:pic>
      <p:sp>
        <p:nvSpPr>
          <p:cNvPr id="3084" name="Text Box 12"/>
          <p:cNvSpPr txBox="1">
            <a:spLocks noChangeArrowheads="1"/>
          </p:cNvSpPr>
          <p:nvPr/>
        </p:nvSpPr>
        <p:spPr bwMode="auto">
          <a:xfrm>
            <a:off x="0" y="2513013"/>
            <a:ext cx="9144000" cy="701675"/>
          </a:xfrm>
          <a:prstGeom prst="rect">
            <a:avLst/>
          </a:prstGeom>
          <a:solidFill>
            <a:schemeClr val="bg1"/>
          </a:solidFill>
          <a:ln w="9525">
            <a:noFill/>
            <a:miter lim="800000"/>
            <a:headEnd/>
            <a:tailEnd/>
          </a:ln>
          <a:effectLst/>
        </p:spPr>
        <p:txBody>
          <a:bodyPr>
            <a:spAutoFit/>
          </a:bodyPr>
          <a:lstStyle/>
          <a:p>
            <a:pPr>
              <a:spcBef>
                <a:spcPct val="50000"/>
              </a:spcBef>
            </a:pPr>
            <a:r>
              <a:rPr lang="en-CA" sz="4000"/>
              <a:t>To view animation on PC: hit F5</a:t>
            </a:r>
          </a:p>
        </p:txBody>
      </p:sp>
      <p:sp>
        <p:nvSpPr>
          <p:cNvPr id="3085" name="Text Box 13"/>
          <p:cNvSpPr txBox="1">
            <a:spLocks noChangeArrowheads="1"/>
          </p:cNvSpPr>
          <p:nvPr/>
        </p:nvSpPr>
        <p:spPr bwMode="auto">
          <a:xfrm>
            <a:off x="0" y="3200400"/>
            <a:ext cx="9609138" cy="701675"/>
          </a:xfrm>
          <a:prstGeom prst="rect">
            <a:avLst/>
          </a:prstGeom>
          <a:solidFill>
            <a:schemeClr val="bg1"/>
          </a:solidFill>
          <a:ln w="9525">
            <a:noFill/>
            <a:miter lim="800000"/>
            <a:headEnd/>
            <a:tailEnd/>
          </a:ln>
          <a:effectLst/>
        </p:spPr>
        <p:txBody>
          <a:bodyPr>
            <a:spAutoFit/>
          </a:bodyPr>
          <a:lstStyle/>
          <a:p>
            <a:pPr>
              <a:spcBef>
                <a:spcPct val="50000"/>
              </a:spcBef>
            </a:pPr>
            <a:r>
              <a:rPr lang="en-CA" sz="4000"/>
              <a:t>To view animation on Mac: hit </a:t>
            </a:r>
            <a:r>
              <a:rPr lang="en-CA" sz="3600"/>
              <a:t>⌘</a:t>
            </a:r>
            <a:r>
              <a:rPr lang="en-CA" sz="4000"/>
              <a:t> + enter</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8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84"/>
                                        </p:tgtEl>
                                        <p:attrNameLst>
                                          <p:attrName>style.visibility</p:attrName>
                                        </p:attrNameLst>
                                      </p:cBhvr>
                                      <p:to>
                                        <p:strVal val="visible"/>
                                      </p:to>
                                    </p:set>
                                    <p:animEffect transition="in" filter="fade">
                                      <p:cBhvr>
                                        <p:cTn id="7" dur="2000"/>
                                        <p:tgtEl>
                                          <p:spTgt spid="308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85"/>
                                        </p:tgtEl>
                                        <p:attrNameLst>
                                          <p:attrName>style.visibility</p:attrName>
                                        </p:attrNameLst>
                                      </p:cBhvr>
                                      <p:to>
                                        <p:strVal val="visible"/>
                                      </p:to>
                                    </p:set>
                                    <p:animEffect transition="in" filter="fade">
                                      <p:cBhvr>
                                        <p:cTn id="10" dur="2000"/>
                                        <p:tgtEl>
                                          <p:spTgt spid="3085"/>
                                        </p:tgtEl>
                                      </p:cBhvr>
                                    </p:animEffect>
                                  </p:childTnLst>
                                </p:cTn>
                              </p:par>
                            </p:childTnLst>
                          </p:cTn>
                        </p:par>
                      </p:childTnLst>
                    </p:cTn>
                  </p:par>
                </p:childTnLst>
              </p:cTn>
              <p:nextCondLst>
                <p:cond evt="onClick" delay="0">
                  <p:tgtEl>
                    <p:spTgt spid="3084"/>
                  </p:tgtEl>
                </p:cond>
              </p:nextCondLst>
            </p:seq>
          </p:childTnLst>
        </p:cTn>
      </p:par>
    </p:tnLst>
    <p:bldLst>
      <p:bldP spid="3084" grpId="0" animBg="1"/>
      <p:bldP spid="308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260350"/>
            <a:ext cx="8229600" cy="1143000"/>
          </a:xfrm>
        </p:spPr>
        <p:txBody>
          <a:bodyPr/>
          <a:lstStyle/>
          <a:p>
            <a:r>
              <a:rPr lang="en-US" sz="3500" b="1">
                <a:solidFill>
                  <a:schemeClr val="bg1"/>
                </a:solidFill>
              </a:rPr>
              <a:t>Lake Trasimene, 217 BC</a:t>
            </a:r>
            <a:r>
              <a:rPr lang="en-US" sz="4000" b="1">
                <a:solidFill>
                  <a:schemeClr val="bg1"/>
                </a:solidFill>
              </a:rPr>
              <a:t/>
            </a:r>
            <a:br>
              <a:rPr lang="en-US" sz="4000" b="1">
                <a:solidFill>
                  <a:schemeClr val="bg1"/>
                </a:solidFill>
              </a:rPr>
            </a:br>
            <a:r>
              <a:rPr lang="en-US" sz="3200" b="1">
                <a:solidFill>
                  <a:schemeClr val="bg1"/>
                </a:solidFill>
              </a:rPr>
              <a:t>Strength</a:t>
            </a:r>
          </a:p>
        </p:txBody>
      </p:sp>
      <p:sp>
        <p:nvSpPr>
          <p:cNvPr id="4099" name="Text Box 3"/>
          <p:cNvSpPr txBox="1">
            <a:spLocks noChangeArrowheads="1"/>
          </p:cNvSpPr>
          <p:nvPr/>
        </p:nvSpPr>
        <p:spPr bwMode="auto">
          <a:xfrm>
            <a:off x="304800" y="2133600"/>
            <a:ext cx="3660775" cy="3743325"/>
          </a:xfrm>
          <a:prstGeom prst="rect">
            <a:avLst/>
          </a:prstGeom>
          <a:noFill/>
          <a:ln w="9525">
            <a:noFill/>
            <a:miter lim="800000"/>
            <a:headEnd/>
            <a:tailEnd/>
          </a:ln>
          <a:effectLst/>
        </p:spPr>
        <p:txBody>
          <a:bodyPr>
            <a:spAutoFit/>
          </a:bodyPr>
          <a:lstStyle/>
          <a:p>
            <a:pPr>
              <a:lnSpc>
                <a:spcPct val="50000"/>
              </a:lnSpc>
              <a:spcBef>
                <a:spcPct val="50000"/>
              </a:spcBef>
              <a:buFont typeface="Wingdings" pitchFamily="2" charset="2"/>
              <a:buChar char="§"/>
            </a:pPr>
            <a:r>
              <a:rPr lang="en-US" sz="2400">
                <a:solidFill>
                  <a:schemeClr val="bg1"/>
                </a:solidFill>
              </a:rPr>
              <a:t>Carthaginians</a:t>
            </a: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r>
              <a:rPr lang="en-US" sz="2400">
                <a:solidFill>
                  <a:schemeClr val="bg1"/>
                </a:solidFill>
              </a:rPr>
              <a:t>Well</a:t>
            </a:r>
          </a:p>
          <a:p>
            <a:pPr>
              <a:spcBef>
                <a:spcPct val="50000"/>
              </a:spcBef>
              <a:buFont typeface="Wingdings" pitchFamily="2" charset="2"/>
              <a:buNone/>
            </a:pPr>
            <a:endParaRPr lang="en-US" sz="2400">
              <a:solidFill>
                <a:schemeClr val="bg1"/>
              </a:solidFill>
            </a:endParaRPr>
          </a:p>
        </p:txBody>
      </p:sp>
      <p:sp>
        <p:nvSpPr>
          <p:cNvPr id="4100" name="Text Box 4"/>
          <p:cNvSpPr txBox="1">
            <a:spLocks noChangeArrowheads="1"/>
          </p:cNvSpPr>
          <p:nvPr/>
        </p:nvSpPr>
        <p:spPr bwMode="auto">
          <a:xfrm>
            <a:off x="5148263" y="2133600"/>
            <a:ext cx="3429000" cy="3743325"/>
          </a:xfrm>
          <a:prstGeom prst="rect">
            <a:avLst/>
          </a:prstGeom>
          <a:noFill/>
          <a:ln w="9525">
            <a:noFill/>
            <a:miter lim="800000"/>
            <a:headEnd/>
            <a:tailEnd/>
          </a:ln>
          <a:effectLst/>
        </p:spPr>
        <p:txBody>
          <a:bodyPr>
            <a:spAutoFit/>
          </a:bodyPr>
          <a:lstStyle/>
          <a:p>
            <a:pPr>
              <a:lnSpc>
                <a:spcPct val="50000"/>
              </a:lnSpc>
              <a:spcBef>
                <a:spcPct val="50000"/>
              </a:spcBef>
              <a:buFont typeface="Wingdings" pitchFamily="2" charset="2"/>
              <a:buChar char="§"/>
            </a:pPr>
            <a:r>
              <a:rPr lang="en-US" sz="2400">
                <a:solidFill>
                  <a:schemeClr val="bg1"/>
                </a:solidFill>
              </a:rPr>
              <a:t>Romans</a:t>
            </a: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endParaRPr lang="en-US" sz="2400">
              <a:solidFill>
                <a:schemeClr val="bg1"/>
              </a:solidFill>
            </a:endParaRPr>
          </a:p>
          <a:p>
            <a:pPr>
              <a:lnSpc>
                <a:spcPct val="50000"/>
              </a:lnSpc>
              <a:spcBef>
                <a:spcPct val="50000"/>
              </a:spcBef>
              <a:buFont typeface="Wingdings" pitchFamily="2" charset="2"/>
              <a:buChar char="§"/>
            </a:pPr>
            <a:r>
              <a:rPr lang="en-US" sz="2400">
                <a:solidFill>
                  <a:schemeClr val="bg1"/>
                </a:solidFill>
              </a:rPr>
              <a:t>Well</a:t>
            </a:r>
          </a:p>
          <a:p>
            <a:pPr>
              <a:spcBef>
                <a:spcPct val="50000"/>
              </a:spcBef>
              <a:buFont typeface="Wingdings" pitchFamily="2" charset="2"/>
              <a:buNone/>
            </a:pPr>
            <a:endParaRPr lang="en-US" sz="2400">
              <a:solidFill>
                <a:schemeClr val="bg1"/>
              </a:solidFill>
            </a:endParaRPr>
          </a:p>
        </p:txBody>
      </p:sp>
      <p:sp>
        <p:nvSpPr>
          <p:cNvPr id="4101" name="Text Box 5"/>
          <p:cNvSpPr txBox="1">
            <a:spLocks noChangeArrowheads="1"/>
          </p:cNvSpPr>
          <p:nvPr/>
        </p:nvSpPr>
        <p:spPr bwMode="auto">
          <a:xfrm>
            <a:off x="5148263" y="3829050"/>
            <a:ext cx="2362200" cy="457200"/>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400">
                <a:solidFill>
                  <a:schemeClr val="bg1"/>
                </a:solidFill>
              </a:rPr>
              <a:t>4,000 cavalry</a:t>
            </a:r>
          </a:p>
        </p:txBody>
      </p:sp>
      <p:sp>
        <p:nvSpPr>
          <p:cNvPr id="4102" name="Text Box 6"/>
          <p:cNvSpPr txBox="1">
            <a:spLocks noChangeArrowheads="1"/>
          </p:cNvSpPr>
          <p:nvPr/>
        </p:nvSpPr>
        <p:spPr bwMode="auto">
          <a:xfrm>
            <a:off x="5148263" y="3444875"/>
            <a:ext cx="2438400" cy="457200"/>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400">
                <a:solidFill>
                  <a:schemeClr val="bg1"/>
                </a:solidFill>
              </a:rPr>
              <a:t>36,000 infantry</a:t>
            </a:r>
          </a:p>
        </p:txBody>
      </p:sp>
      <p:sp>
        <p:nvSpPr>
          <p:cNvPr id="4103" name="Text Box 7"/>
          <p:cNvSpPr txBox="1">
            <a:spLocks noChangeArrowheads="1"/>
          </p:cNvSpPr>
          <p:nvPr/>
        </p:nvSpPr>
        <p:spPr bwMode="auto">
          <a:xfrm>
            <a:off x="5148263" y="2743200"/>
            <a:ext cx="2859087" cy="427038"/>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200">
                <a:solidFill>
                  <a:schemeClr val="bg1"/>
                </a:solidFill>
              </a:rPr>
              <a:t>Gaius Flaminius</a:t>
            </a:r>
          </a:p>
        </p:txBody>
      </p:sp>
      <p:sp>
        <p:nvSpPr>
          <p:cNvPr id="4104" name="Text Box 8"/>
          <p:cNvSpPr txBox="1">
            <a:spLocks noChangeArrowheads="1"/>
          </p:cNvSpPr>
          <p:nvPr/>
        </p:nvSpPr>
        <p:spPr bwMode="auto">
          <a:xfrm>
            <a:off x="304800" y="3829050"/>
            <a:ext cx="2362200" cy="457200"/>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400">
                <a:solidFill>
                  <a:schemeClr val="bg1"/>
                </a:solidFill>
              </a:rPr>
              <a:t>8,000 cavalry</a:t>
            </a:r>
          </a:p>
        </p:txBody>
      </p:sp>
      <p:sp>
        <p:nvSpPr>
          <p:cNvPr id="4105" name="Text Box 9"/>
          <p:cNvSpPr txBox="1">
            <a:spLocks noChangeArrowheads="1"/>
          </p:cNvSpPr>
          <p:nvPr/>
        </p:nvSpPr>
        <p:spPr bwMode="auto">
          <a:xfrm>
            <a:off x="304800" y="3454400"/>
            <a:ext cx="2438400" cy="457200"/>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400">
                <a:solidFill>
                  <a:schemeClr val="bg1"/>
                </a:solidFill>
              </a:rPr>
              <a:t>22,000 infantry</a:t>
            </a:r>
          </a:p>
        </p:txBody>
      </p:sp>
      <p:sp>
        <p:nvSpPr>
          <p:cNvPr id="4106" name="Text Box 10"/>
          <p:cNvSpPr txBox="1">
            <a:spLocks noChangeArrowheads="1"/>
          </p:cNvSpPr>
          <p:nvPr/>
        </p:nvSpPr>
        <p:spPr bwMode="auto">
          <a:xfrm>
            <a:off x="304800" y="2743200"/>
            <a:ext cx="1603375" cy="457200"/>
          </a:xfrm>
          <a:prstGeom prst="rect">
            <a:avLst/>
          </a:prstGeom>
          <a:noFill/>
          <a:ln w="9525">
            <a:noFill/>
            <a:miter lim="800000"/>
            <a:headEnd/>
            <a:tailEnd/>
          </a:ln>
          <a:effectLst/>
        </p:spPr>
        <p:txBody>
          <a:bodyPr>
            <a:spAutoFit/>
          </a:bodyPr>
          <a:lstStyle/>
          <a:p>
            <a:pPr>
              <a:spcBef>
                <a:spcPct val="50000"/>
              </a:spcBef>
              <a:buFont typeface="Wingdings" pitchFamily="2" charset="2"/>
              <a:buChar char="§"/>
            </a:pPr>
            <a:r>
              <a:rPr lang="en-US" sz="2400">
                <a:solidFill>
                  <a:schemeClr val="bg1"/>
                </a:solidFill>
              </a:rPr>
              <a:t>Hannibal</a:t>
            </a:r>
          </a:p>
        </p:txBody>
      </p:sp>
      <p:sp>
        <p:nvSpPr>
          <p:cNvPr id="4107" name="Rectangle 11"/>
          <p:cNvSpPr>
            <a:spLocks noChangeArrowheads="1"/>
          </p:cNvSpPr>
          <p:nvPr/>
        </p:nvSpPr>
        <p:spPr bwMode="auto">
          <a:xfrm>
            <a:off x="381000" y="1676400"/>
            <a:ext cx="762000" cy="228600"/>
          </a:xfrm>
          <a:prstGeom prst="rect">
            <a:avLst/>
          </a:prstGeom>
          <a:noFill/>
          <a:ln w="9525">
            <a:noFill/>
            <a:miter lim="800000"/>
            <a:headEnd/>
            <a:tailEnd/>
          </a:ln>
          <a:effectLst/>
        </p:spPr>
        <p:txBody>
          <a:bodyPr wrap="none" anchor="ctr"/>
          <a:lstStyle/>
          <a:p>
            <a:endParaRPr lang="en-US"/>
          </a:p>
        </p:txBody>
      </p:sp>
      <p:sp>
        <p:nvSpPr>
          <p:cNvPr id="4108" name="Rectangle 12"/>
          <p:cNvSpPr>
            <a:spLocks noChangeArrowheads="1"/>
          </p:cNvSpPr>
          <p:nvPr/>
        </p:nvSpPr>
        <p:spPr bwMode="auto">
          <a:xfrm>
            <a:off x="1676400" y="1676400"/>
            <a:ext cx="838200" cy="228600"/>
          </a:xfrm>
          <a:prstGeom prst="rect">
            <a:avLst/>
          </a:prstGeom>
          <a:noFill/>
          <a:ln w="9525">
            <a:noFill/>
            <a:miter lim="800000"/>
            <a:headEnd/>
            <a:tailEnd/>
          </a:ln>
          <a:effectLst/>
        </p:spPr>
        <p:txBody>
          <a:bodyPr wrap="none" anchor="ctr"/>
          <a:lstStyle/>
          <a:p>
            <a:endParaRPr lang="en-US"/>
          </a:p>
        </p:txBody>
      </p:sp>
      <p:pic>
        <p:nvPicPr>
          <p:cNvPr id="4109" name="Picture 13" descr="logo smaller"/>
          <p:cNvPicPr>
            <a:picLocks noChangeAspect="1" noChangeArrowheads="1"/>
          </p:cNvPicPr>
          <p:nvPr/>
        </p:nvPicPr>
        <p:blipFill>
          <a:blip r:embed="rId2"/>
          <a:srcRect/>
          <a:stretch>
            <a:fillRect/>
          </a:stretch>
        </p:blipFill>
        <p:spPr bwMode="auto">
          <a:xfrm>
            <a:off x="885825" y="395288"/>
            <a:ext cx="1001713" cy="1001712"/>
          </a:xfrm>
          <a:prstGeom prst="rect">
            <a:avLst/>
          </a:prstGeom>
          <a:noFill/>
        </p:spPr>
      </p:pic>
      <p:pic>
        <p:nvPicPr>
          <p:cNvPr id="4110" name="Picture 14" descr="logo smaller"/>
          <p:cNvPicPr>
            <a:picLocks noChangeAspect="1" noChangeArrowheads="1"/>
          </p:cNvPicPr>
          <p:nvPr/>
        </p:nvPicPr>
        <p:blipFill>
          <a:blip r:embed="rId2"/>
          <a:srcRect/>
          <a:stretch>
            <a:fillRect/>
          </a:stretch>
        </p:blipFill>
        <p:spPr bwMode="auto">
          <a:xfrm>
            <a:off x="7221538" y="395288"/>
            <a:ext cx="1001712" cy="1001712"/>
          </a:xfrm>
          <a:prstGeom prst="rect">
            <a:avLst/>
          </a:prstGeom>
          <a:noFill/>
        </p:spPr>
      </p:pic>
      <p:sp>
        <p:nvSpPr>
          <p:cNvPr id="4111" name="Text Box 15"/>
          <p:cNvSpPr txBox="1">
            <a:spLocks noChangeArrowheads="1"/>
          </p:cNvSpPr>
          <p:nvPr/>
        </p:nvSpPr>
        <p:spPr bwMode="auto">
          <a:xfrm>
            <a:off x="7145338" y="6583363"/>
            <a:ext cx="1998662" cy="274637"/>
          </a:xfrm>
          <a:prstGeom prst="rect">
            <a:avLst/>
          </a:prstGeom>
          <a:noFill/>
          <a:ln w="9525">
            <a:noFill/>
            <a:miter lim="800000"/>
            <a:headEnd/>
            <a:tailEnd/>
          </a:ln>
          <a:effectLst/>
        </p:spPr>
        <p:txBody>
          <a:bodyPr>
            <a:spAutoFit/>
          </a:bodyPr>
          <a:lstStyle/>
          <a:p>
            <a:pPr algn="r"/>
            <a:r>
              <a:rPr lang="en-US" sz="1200">
                <a:solidFill>
                  <a:schemeClr val="bg1"/>
                </a:solidFill>
                <a:latin typeface="Calisto MT" pitchFamily="18" charset="0"/>
              </a:rPr>
              <a:t>By Jonathan Webb, 2008</a:t>
            </a:r>
            <a:endParaRPr lang="en-US"/>
          </a:p>
        </p:txBody>
      </p:sp>
      <p:pic>
        <p:nvPicPr>
          <p:cNvPr id="4112" name="Picture 16" descr="Iberian Infantry"/>
          <p:cNvPicPr>
            <a:picLocks noChangeAspect="1" noChangeArrowheads="1"/>
          </p:cNvPicPr>
          <p:nvPr/>
        </p:nvPicPr>
        <p:blipFill>
          <a:blip r:embed="rId3"/>
          <a:srcRect/>
          <a:stretch>
            <a:fillRect/>
          </a:stretch>
        </p:blipFill>
        <p:spPr bwMode="auto">
          <a:xfrm>
            <a:off x="5106988" y="2055813"/>
            <a:ext cx="3740150" cy="4349750"/>
          </a:xfrm>
          <a:prstGeom prst="rect">
            <a:avLst/>
          </a:prstGeom>
          <a:noFill/>
        </p:spPr>
      </p:pic>
      <p:pic>
        <p:nvPicPr>
          <p:cNvPr id="4113" name="Picture 17" descr="Round Shield Cavalry, Long Shield Cavalry"/>
          <p:cNvPicPr>
            <a:picLocks noChangeAspect="1" noChangeArrowheads="1"/>
          </p:cNvPicPr>
          <p:nvPr/>
        </p:nvPicPr>
        <p:blipFill>
          <a:blip r:embed="rId4"/>
          <a:srcRect/>
          <a:stretch>
            <a:fillRect/>
          </a:stretch>
        </p:blipFill>
        <p:spPr bwMode="auto">
          <a:xfrm>
            <a:off x="5106988" y="2055813"/>
            <a:ext cx="3740150" cy="4349750"/>
          </a:xfrm>
          <a:prstGeom prst="rect">
            <a:avLst/>
          </a:prstGeom>
          <a:noFill/>
        </p:spPr>
      </p:pic>
      <p:pic>
        <p:nvPicPr>
          <p:cNvPr id="4116" name="Picture 20" descr="200px-HannibalTheCarthaginian">
            <a:hlinkClick r:id="rId5" tooltip="HannibalTheCarthaginian.jpg"/>
          </p:cNvPr>
          <p:cNvPicPr>
            <a:picLocks noChangeAspect="1" noChangeArrowheads="1"/>
          </p:cNvPicPr>
          <p:nvPr/>
        </p:nvPicPr>
        <p:blipFill>
          <a:blip r:embed="rId6"/>
          <a:srcRect r="284" b="-255"/>
          <a:stretch>
            <a:fillRect/>
          </a:stretch>
        </p:blipFill>
        <p:spPr bwMode="auto">
          <a:xfrm>
            <a:off x="5106988" y="2055813"/>
            <a:ext cx="3749675" cy="4197350"/>
          </a:xfrm>
          <a:prstGeom prst="rect">
            <a:avLst/>
          </a:prstGeom>
          <a:noFill/>
        </p:spPr>
      </p:pic>
      <p:pic>
        <p:nvPicPr>
          <p:cNvPr id="4117" name="Picture 21" descr="Roman Cavalry"/>
          <p:cNvPicPr>
            <a:picLocks noChangeAspect="1" noChangeArrowheads="1"/>
          </p:cNvPicPr>
          <p:nvPr/>
        </p:nvPicPr>
        <p:blipFill>
          <a:blip r:embed="rId7"/>
          <a:srcRect/>
          <a:stretch>
            <a:fillRect/>
          </a:stretch>
        </p:blipFill>
        <p:spPr bwMode="auto">
          <a:xfrm>
            <a:off x="373063" y="2055813"/>
            <a:ext cx="3311525" cy="4349750"/>
          </a:xfrm>
          <a:prstGeom prst="rect">
            <a:avLst/>
          </a:prstGeom>
          <a:noFill/>
        </p:spPr>
      </p:pic>
      <p:pic>
        <p:nvPicPr>
          <p:cNvPr id="4118" name="Picture 22" descr="Principes"/>
          <p:cNvPicPr>
            <a:picLocks noChangeAspect="1" noChangeArrowheads="1"/>
          </p:cNvPicPr>
          <p:nvPr/>
        </p:nvPicPr>
        <p:blipFill>
          <a:blip r:embed="rId8"/>
          <a:srcRect/>
          <a:stretch>
            <a:fillRect/>
          </a:stretch>
        </p:blipFill>
        <p:spPr bwMode="auto">
          <a:xfrm>
            <a:off x="373063" y="2055813"/>
            <a:ext cx="3314700" cy="4349750"/>
          </a:xfrm>
          <a:prstGeom prst="rect">
            <a:avLst/>
          </a:prstGeom>
          <a:noFill/>
        </p:spPr>
      </p:pic>
    </p:spTree>
  </p:cSld>
  <p:clrMapOvr>
    <a:masterClrMapping/>
  </p:clrMapOvr>
  <p:transition spd="slow">
    <p:fade/>
  </p:transition>
  <p:timing>
    <p:tnLst>
      <p:par>
        <p:cTn id="1" dur="indefinite" restart="never" nodeType="tmRoot">
          <p:childTnLst>
            <p:seq concurrent="1" nextAc="seek">
              <p:cTn id="2" restart="whenNotActive" fill="hold" evtFilter="cancelBubble" nodeType="interactiveSeq">
                <p:stCondLst>
                  <p:cond evt="onClick" delay="0">
                    <p:tgtEl>
                      <p:spTgt spid="4101"/>
                    </p:tgtEl>
                  </p:cond>
                </p:stCondLst>
                <p:endSync evt="end" delay="0">
                  <p:rtn val="all"/>
                </p:endSync>
                <p:childTnLst>
                  <p:par>
                    <p:cTn id="3" fill="hold">
                      <p:stCondLst>
                        <p:cond delay="0"/>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4117"/>
                                        </p:tgtEl>
                                        <p:attrNameLst>
                                          <p:attrName>style.visibility</p:attrName>
                                        </p:attrNameLst>
                                      </p:cBhvr>
                                      <p:to>
                                        <p:strVal val="visible"/>
                                      </p:to>
                                    </p:set>
                                    <p:anim calcmode="lin" valueType="num">
                                      <p:cBhvr>
                                        <p:cTn id="7" dur="1000" fill="hold"/>
                                        <p:tgtEl>
                                          <p:spTgt spid="4117"/>
                                        </p:tgtEl>
                                        <p:attrNameLst>
                                          <p:attrName>ppt_w</p:attrName>
                                        </p:attrNameLst>
                                      </p:cBhvr>
                                      <p:tavLst>
                                        <p:tav tm="0">
                                          <p:val>
                                            <p:strVal val="#ppt_w*0.05"/>
                                          </p:val>
                                        </p:tav>
                                        <p:tav tm="100000">
                                          <p:val>
                                            <p:strVal val="#ppt_w"/>
                                          </p:val>
                                        </p:tav>
                                      </p:tavLst>
                                    </p:anim>
                                    <p:anim calcmode="lin" valueType="num">
                                      <p:cBhvr>
                                        <p:cTn id="8" dur="1000" fill="hold"/>
                                        <p:tgtEl>
                                          <p:spTgt spid="4117"/>
                                        </p:tgtEl>
                                        <p:attrNameLst>
                                          <p:attrName>ppt_h</p:attrName>
                                        </p:attrNameLst>
                                      </p:cBhvr>
                                      <p:tavLst>
                                        <p:tav tm="0">
                                          <p:val>
                                            <p:strVal val="#ppt_h"/>
                                          </p:val>
                                        </p:tav>
                                        <p:tav tm="100000">
                                          <p:val>
                                            <p:strVal val="#ppt_h"/>
                                          </p:val>
                                        </p:tav>
                                      </p:tavLst>
                                    </p:anim>
                                    <p:anim calcmode="lin" valueType="num">
                                      <p:cBhvr>
                                        <p:cTn id="9" dur="1000" fill="hold"/>
                                        <p:tgtEl>
                                          <p:spTgt spid="4117"/>
                                        </p:tgtEl>
                                        <p:attrNameLst>
                                          <p:attrName>ppt_x</p:attrName>
                                        </p:attrNameLst>
                                      </p:cBhvr>
                                      <p:tavLst>
                                        <p:tav tm="0">
                                          <p:val>
                                            <p:strVal val="#ppt_x-.2"/>
                                          </p:val>
                                        </p:tav>
                                        <p:tav tm="100000">
                                          <p:val>
                                            <p:strVal val="#ppt_x"/>
                                          </p:val>
                                        </p:tav>
                                      </p:tavLst>
                                    </p:anim>
                                    <p:anim calcmode="lin" valueType="num">
                                      <p:cBhvr>
                                        <p:cTn id="10" dur="1000" fill="hold"/>
                                        <p:tgtEl>
                                          <p:spTgt spid="4117"/>
                                        </p:tgtEl>
                                        <p:attrNameLst>
                                          <p:attrName>ppt_y</p:attrName>
                                        </p:attrNameLst>
                                      </p:cBhvr>
                                      <p:tavLst>
                                        <p:tav tm="0">
                                          <p:val>
                                            <p:strVal val="#ppt_y"/>
                                          </p:val>
                                        </p:tav>
                                        <p:tav tm="100000">
                                          <p:val>
                                            <p:strVal val="#ppt_y"/>
                                          </p:val>
                                        </p:tav>
                                      </p:tavLst>
                                    </p:anim>
                                    <p:animEffect transition="in" filter="fade">
                                      <p:cBhvr>
                                        <p:cTn id="11" dur="1000"/>
                                        <p:tgtEl>
                                          <p:spTgt spid="4117"/>
                                        </p:tgtEl>
                                      </p:cBhvr>
                                    </p:animEffect>
                                  </p:childTnLst>
                                </p:cTn>
                              </p:par>
                            </p:childTnLst>
                          </p:cTn>
                        </p:par>
                        <p:par>
                          <p:cTn id="12" fill="hold">
                            <p:stCondLst>
                              <p:cond delay="1000"/>
                            </p:stCondLst>
                            <p:childTnLst>
                              <p:par>
                                <p:cTn id="13" presetID="54" presetClass="exit" presetSubtype="0" decel="100000" fill="hold" nodeType="afterEffect">
                                  <p:stCondLst>
                                    <p:cond delay="3000"/>
                                  </p:stCondLst>
                                  <p:childTnLst>
                                    <p:anim calcmode="lin" valueType="num">
                                      <p:cBhvr>
                                        <p:cTn id="14" dur="1000"/>
                                        <p:tgtEl>
                                          <p:spTgt spid="4117"/>
                                        </p:tgtEl>
                                        <p:attrNameLst>
                                          <p:attrName>ppt_w</p:attrName>
                                        </p:attrNameLst>
                                      </p:cBhvr>
                                      <p:tavLst>
                                        <p:tav tm="0">
                                          <p:val>
                                            <p:strVal val="ppt_w"/>
                                          </p:val>
                                        </p:tav>
                                        <p:tav tm="100000">
                                          <p:val>
                                            <p:strVal val="ppt_w*0.05"/>
                                          </p:val>
                                        </p:tav>
                                      </p:tavLst>
                                    </p:anim>
                                    <p:anim calcmode="lin" valueType="num">
                                      <p:cBhvr>
                                        <p:cTn id="15" dur="1000"/>
                                        <p:tgtEl>
                                          <p:spTgt spid="4117"/>
                                        </p:tgtEl>
                                        <p:attrNameLst>
                                          <p:attrName>ppt_h</p:attrName>
                                        </p:attrNameLst>
                                      </p:cBhvr>
                                      <p:tavLst>
                                        <p:tav tm="0">
                                          <p:val>
                                            <p:strVal val="ppt_h"/>
                                          </p:val>
                                        </p:tav>
                                        <p:tav tm="100000">
                                          <p:val>
                                            <p:strVal val="ppt_h"/>
                                          </p:val>
                                        </p:tav>
                                      </p:tavLst>
                                    </p:anim>
                                    <p:anim calcmode="lin" valueType="num">
                                      <p:cBhvr>
                                        <p:cTn id="16" dur="1000"/>
                                        <p:tgtEl>
                                          <p:spTgt spid="4117"/>
                                        </p:tgtEl>
                                        <p:attrNameLst>
                                          <p:attrName>ppt_x</p:attrName>
                                        </p:attrNameLst>
                                      </p:cBhvr>
                                      <p:tavLst>
                                        <p:tav tm="0">
                                          <p:val>
                                            <p:strVal val="ppt_x"/>
                                          </p:val>
                                        </p:tav>
                                        <p:tav tm="100000">
                                          <p:val>
                                            <p:strVal val="ppt_x-.2"/>
                                          </p:val>
                                        </p:tav>
                                      </p:tavLst>
                                    </p:anim>
                                    <p:anim calcmode="lin" valueType="num">
                                      <p:cBhvr>
                                        <p:cTn id="17" dur="1000"/>
                                        <p:tgtEl>
                                          <p:spTgt spid="4117"/>
                                        </p:tgtEl>
                                        <p:attrNameLst>
                                          <p:attrName>ppt_y</p:attrName>
                                        </p:attrNameLst>
                                      </p:cBhvr>
                                      <p:tavLst>
                                        <p:tav tm="0">
                                          <p:val>
                                            <p:strVal val="ppt_y"/>
                                          </p:val>
                                        </p:tav>
                                        <p:tav tm="100000">
                                          <p:val>
                                            <p:strVal val="ppt_y"/>
                                          </p:val>
                                        </p:tav>
                                      </p:tavLst>
                                    </p:anim>
                                    <p:animEffect transition="out" filter="fade">
                                      <p:cBhvr>
                                        <p:cTn id="18" dur="1000"/>
                                        <p:tgtEl>
                                          <p:spTgt spid="4117"/>
                                        </p:tgtEl>
                                      </p:cBhvr>
                                    </p:animEffect>
                                    <p:set>
                                      <p:cBhvr>
                                        <p:cTn id="19" dur="1" fill="hold">
                                          <p:stCondLst>
                                            <p:cond delay="999"/>
                                          </p:stCondLst>
                                        </p:cTn>
                                        <p:tgtEl>
                                          <p:spTgt spid="4117"/>
                                        </p:tgtEl>
                                        <p:attrNameLst>
                                          <p:attrName>style.visibility</p:attrName>
                                        </p:attrNameLst>
                                      </p:cBhvr>
                                      <p:to>
                                        <p:strVal val="hidden"/>
                                      </p:to>
                                    </p:set>
                                  </p:childTnLst>
                                </p:cTn>
                              </p:par>
                            </p:childTnLst>
                          </p:cTn>
                        </p:par>
                      </p:childTnLst>
                    </p:cTn>
                  </p:par>
                </p:childTnLst>
              </p:cTn>
              <p:nextCondLst>
                <p:cond evt="onClick" delay="0">
                  <p:tgtEl>
                    <p:spTgt spid="4101"/>
                  </p:tgtEl>
                </p:cond>
              </p:nextCondLst>
            </p:seq>
            <p:seq concurrent="1" nextAc="seek">
              <p:cTn id="20" restart="whenNotActive" fill="hold" evtFilter="cancelBubble" nodeType="interactiveSeq">
                <p:stCondLst>
                  <p:cond evt="onClick" delay="0">
                    <p:tgtEl>
                      <p:spTgt spid="4102"/>
                    </p:tgtEl>
                  </p:cond>
                </p:stCondLst>
                <p:endSync evt="end" delay="0">
                  <p:rtn val="all"/>
                </p:endSync>
                <p:childTnLst>
                  <p:par>
                    <p:cTn id="21" fill="hold">
                      <p:stCondLst>
                        <p:cond delay="0"/>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4118"/>
                                        </p:tgtEl>
                                        <p:attrNameLst>
                                          <p:attrName>style.visibility</p:attrName>
                                        </p:attrNameLst>
                                      </p:cBhvr>
                                      <p:to>
                                        <p:strVal val="visible"/>
                                      </p:to>
                                    </p:set>
                                    <p:anim calcmode="lin" valueType="num">
                                      <p:cBhvr>
                                        <p:cTn id="25" dur="1000" fill="hold"/>
                                        <p:tgtEl>
                                          <p:spTgt spid="4118"/>
                                        </p:tgtEl>
                                        <p:attrNameLst>
                                          <p:attrName>ppt_w</p:attrName>
                                        </p:attrNameLst>
                                      </p:cBhvr>
                                      <p:tavLst>
                                        <p:tav tm="0">
                                          <p:val>
                                            <p:strVal val="#ppt_w*0.05"/>
                                          </p:val>
                                        </p:tav>
                                        <p:tav tm="100000">
                                          <p:val>
                                            <p:strVal val="#ppt_w"/>
                                          </p:val>
                                        </p:tav>
                                      </p:tavLst>
                                    </p:anim>
                                    <p:anim calcmode="lin" valueType="num">
                                      <p:cBhvr>
                                        <p:cTn id="26" dur="1000" fill="hold"/>
                                        <p:tgtEl>
                                          <p:spTgt spid="4118"/>
                                        </p:tgtEl>
                                        <p:attrNameLst>
                                          <p:attrName>ppt_h</p:attrName>
                                        </p:attrNameLst>
                                      </p:cBhvr>
                                      <p:tavLst>
                                        <p:tav tm="0">
                                          <p:val>
                                            <p:strVal val="#ppt_h"/>
                                          </p:val>
                                        </p:tav>
                                        <p:tav tm="100000">
                                          <p:val>
                                            <p:strVal val="#ppt_h"/>
                                          </p:val>
                                        </p:tav>
                                      </p:tavLst>
                                    </p:anim>
                                    <p:anim calcmode="lin" valueType="num">
                                      <p:cBhvr>
                                        <p:cTn id="27" dur="1000" fill="hold"/>
                                        <p:tgtEl>
                                          <p:spTgt spid="4118"/>
                                        </p:tgtEl>
                                        <p:attrNameLst>
                                          <p:attrName>ppt_x</p:attrName>
                                        </p:attrNameLst>
                                      </p:cBhvr>
                                      <p:tavLst>
                                        <p:tav tm="0">
                                          <p:val>
                                            <p:strVal val="#ppt_x-.2"/>
                                          </p:val>
                                        </p:tav>
                                        <p:tav tm="100000">
                                          <p:val>
                                            <p:strVal val="#ppt_x"/>
                                          </p:val>
                                        </p:tav>
                                      </p:tavLst>
                                    </p:anim>
                                    <p:anim calcmode="lin" valueType="num">
                                      <p:cBhvr>
                                        <p:cTn id="28" dur="1000" fill="hold"/>
                                        <p:tgtEl>
                                          <p:spTgt spid="4118"/>
                                        </p:tgtEl>
                                        <p:attrNameLst>
                                          <p:attrName>ppt_y</p:attrName>
                                        </p:attrNameLst>
                                      </p:cBhvr>
                                      <p:tavLst>
                                        <p:tav tm="0">
                                          <p:val>
                                            <p:strVal val="#ppt_y"/>
                                          </p:val>
                                        </p:tav>
                                        <p:tav tm="100000">
                                          <p:val>
                                            <p:strVal val="#ppt_y"/>
                                          </p:val>
                                        </p:tav>
                                      </p:tavLst>
                                    </p:anim>
                                    <p:animEffect transition="in" filter="fade">
                                      <p:cBhvr>
                                        <p:cTn id="29" dur="1000"/>
                                        <p:tgtEl>
                                          <p:spTgt spid="4118"/>
                                        </p:tgtEl>
                                      </p:cBhvr>
                                    </p:animEffect>
                                  </p:childTnLst>
                                </p:cTn>
                              </p:par>
                            </p:childTnLst>
                          </p:cTn>
                        </p:par>
                        <p:par>
                          <p:cTn id="30" fill="hold">
                            <p:stCondLst>
                              <p:cond delay="1000"/>
                            </p:stCondLst>
                            <p:childTnLst>
                              <p:par>
                                <p:cTn id="31" presetID="54" presetClass="exit" presetSubtype="0" decel="100000" fill="hold" nodeType="afterEffect">
                                  <p:stCondLst>
                                    <p:cond delay="3000"/>
                                  </p:stCondLst>
                                  <p:childTnLst>
                                    <p:anim calcmode="lin" valueType="num">
                                      <p:cBhvr>
                                        <p:cTn id="32" dur="1000"/>
                                        <p:tgtEl>
                                          <p:spTgt spid="4118"/>
                                        </p:tgtEl>
                                        <p:attrNameLst>
                                          <p:attrName>ppt_w</p:attrName>
                                        </p:attrNameLst>
                                      </p:cBhvr>
                                      <p:tavLst>
                                        <p:tav tm="0">
                                          <p:val>
                                            <p:strVal val="ppt_w"/>
                                          </p:val>
                                        </p:tav>
                                        <p:tav tm="100000">
                                          <p:val>
                                            <p:strVal val="ppt_w*0.05"/>
                                          </p:val>
                                        </p:tav>
                                      </p:tavLst>
                                    </p:anim>
                                    <p:anim calcmode="lin" valueType="num">
                                      <p:cBhvr>
                                        <p:cTn id="33" dur="1000"/>
                                        <p:tgtEl>
                                          <p:spTgt spid="4118"/>
                                        </p:tgtEl>
                                        <p:attrNameLst>
                                          <p:attrName>ppt_h</p:attrName>
                                        </p:attrNameLst>
                                      </p:cBhvr>
                                      <p:tavLst>
                                        <p:tav tm="0">
                                          <p:val>
                                            <p:strVal val="ppt_h"/>
                                          </p:val>
                                        </p:tav>
                                        <p:tav tm="100000">
                                          <p:val>
                                            <p:strVal val="ppt_h"/>
                                          </p:val>
                                        </p:tav>
                                      </p:tavLst>
                                    </p:anim>
                                    <p:anim calcmode="lin" valueType="num">
                                      <p:cBhvr>
                                        <p:cTn id="34" dur="1000"/>
                                        <p:tgtEl>
                                          <p:spTgt spid="4118"/>
                                        </p:tgtEl>
                                        <p:attrNameLst>
                                          <p:attrName>ppt_x</p:attrName>
                                        </p:attrNameLst>
                                      </p:cBhvr>
                                      <p:tavLst>
                                        <p:tav tm="0">
                                          <p:val>
                                            <p:strVal val="ppt_x"/>
                                          </p:val>
                                        </p:tav>
                                        <p:tav tm="100000">
                                          <p:val>
                                            <p:strVal val="ppt_x-.2"/>
                                          </p:val>
                                        </p:tav>
                                      </p:tavLst>
                                    </p:anim>
                                    <p:anim calcmode="lin" valueType="num">
                                      <p:cBhvr>
                                        <p:cTn id="35" dur="1000"/>
                                        <p:tgtEl>
                                          <p:spTgt spid="4118"/>
                                        </p:tgtEl>
                                        <p:attrNameLst>
                                          <p:attrName>ppt_y</p:attrName>
                                        </p:attrNameLst>
                                      </p:cBhvr>
                                      <p:tavLst>
                                        <p:tav tm="0">
                                          <p:val>
                                            <p:strVal val="ppt_y"/>
                                          </p:val>
                                        </p:tav>
                                        <p:tav tm="100000">
                                          <p:val>
                                            <p:strVal val="ppt_y"/>
                                          </p:val>
                                        </p:tav>
                                      </p:tavLst>
                                    </p:anim>
                                    <p:animEffect transition="out" filter="fade">
                                      <p:cBhvr>
                                        <p:cTn id="36" dur="1000"/>
                                        <p:tgtEl>
                                          <p:spTgt spid="4118"/>
                                        </p:tgtEl>
                                      </p:cBhvr>
                                    </p:animEffect>
                                    <p:set>
                                      <p:cBhvr>
                                        <p:cTn id="37" dur="1" fill="hold">
                                          <p:stCondLst>
                                            <p:cond delay="999"/>
                                          </p:stCondLst>
                                        </p:cTn>
                                        <p:tgtEl>
                                          <p:spTgt spid="4118"/>
                                        </p:tgtEl>
                                        <p:attrNameLst>
                                          <p:attrName>style.visibility</p:attrName>
                                        </p:attrNameLst>
                                      </p:cBhvr>
                                      <p:to>
                                        <p:strVal val="hidden"/>
                                      </p:to>
                                    </p:set>
                                  </p:childTnLst>
                                </p:cTn>
                              </p:par>
                            </p:childTnLst>
                          </p:cTn>
                        </p:par>
                      </p:childTnLst>
                    </p:cTn>
                  </p:par>
                </p:childTnLst>
              </p:cTn>
              <p:nextCondLst>
                <p:cond evt="onClick" delay="0">
                  <p:tgtEl>
                    <p:spTgt spid="4102"/>
                  </p:tgtEl>
                </p:cond>
              </p:nextCondLst>
            </p:seq>
            <p:seq concurrent="1" nextAc="seek">
              <p:cTn id="38" restart="whenNotActive" fill="hold" evtFilter="cancelBubble" nodeType="interactiveSeq">
                <p:stCondLst>
                  <p:cond evt="onClick" delay="0">
                    <p:tgtEl>
                      <p:spTgt spid="4105"/>
                    </p:tgtEl>
                  </p:cond>
                </p:stCondLst>
                <p:endSync evt="end" delay="0">
                  <p:rtn val="all"/>
                </p:endSync>
                <p:childTnLst>
                  <p:par>
                    <p:cTn id="39" fill="hold">
                      <p:stCondLst>
                        <p:cond delay="0"/>
                      </p:stCondLst>
                      <p:childTnLst>
                        <p:par>
                          <p:cTn id="40" fill="hold">
                            <p:stCondLst>
                              <p:cond delay="0"/>
                            </p:stCondLst>
                            <p:childTnLst>
                              <p:par>
                                <p:cTn id="41" presetID="54" presetClass="entr" presetSubtype="0" accel="100000" fill="hold" nodeType="clickEffect">
                                  <p:stCondLst>
                                    <p:cond delay="0"/>
                                  </p:stCondLst>
                                  <p:childTnLst>
                                    <p:set>
                                      <p:cBhvr>
                                        <p:cTn id="42" dur="1" fill="hold">
                                          <p:stCondLst>
                                            <p:cond delay="0"/>
                                          </p:stCondLst>
                                        </p:cTn>
                                        <p:tgtEl>
                                          <p:spTgt spid="4112"/>
                                        </p:tgtEl>
                                        <p:attrNameLst>
                                          <p:attrName>style.visibility</p:attrName>
                                        </p:attrNameLst>
                                      </p:cBhvr>
                                      <p:to>
                                        <p:strVal val="visible"/>
                                      </p:to>
                                    </p:set>
                                    <p:anim calcmode="lin" valueType="num">
                                      <p:cBhvr>
                                        <p:cTn id="43" dur="1000" fill="hold"/>
                                        <p:tgtEl>
                                          <p:spTgt spid="4112"/>
                                        </p:tgtEl>
                                        <p:attrNameLst>
                                          <p:attrName>ppt_w</p:attrName>
                                        </p:attrNameLst>
                                      </p:cBhvr>
                                      <p:tavLst>
                                        <p:tav tm="0">
                                          <p:val>
                                            <p:strVal val="#ppt_w*0.05"/>
                                          </p:val>
                                        </p:tav>
                                        <p:tav tm="100000">
                                          <p:val>
                                            <p:strVal val="#ppt_w"/>
                                          </p:val>
                                        </p:tav>
                                      </p:tavLst>
                                    </p:anim>
                                    <p:anim calcmode="lin" valueType="num">
                                      <p:cBhvr>
                                        <p:cTn id="44" dur="1000" fill="hold"/>
                                        <p:tgtEl>
                                          <p:spTgt spid="4112"/>
                                        </p:tgtEl>
                                        <p:attrNameLst>
                                          <p:attrName>ppt_h</p:attrName>
                                        </p:attrNameLst>
                                      </p:cBhvr>
                                      <p:tavLst>
                                        <p:tav tm="0">
                                          <p:val>
                                            <p:strVal val="#ppt_h"/>
                                          </p:val>
                                        </p:tav>
                                        <p:tav tm="100000">
                                          <p:val>
                                            <p:strVal val="#ppt_h"/>
                                          </p:val>
                                        </p:tav>
                                      </p:tavLst>
                                    </p:anim>
                                    <p:anim calcmode="lin" valueType="num">
                                      <p:cBhvr>
                                        <p:cTn id="45" dur="1000" fill="hold"/>
                                        <p:tgtEl>
                                          <p:spTgt spid="4112"/>
                                        </p:tgtEl>
                                        <p:attrNameLst>
                                          <p:attrName>ppt_x</p:attrName>
                                        </p:attrNameLst>
                                      </p:cBhvr>
                                      <p:tavLst>
                                        <p:tav tm="0">
                                          <p:val>
                                            <p:strVal val="#ppt_x-.2"/>
                                          </p:val>
                                        </p:tav>
                                        <p:tav tm="100000">
                                          <p:val>
                                            <p:strVal val="#ppt_x"/>
                                          </p:val>
                                        </p:tav>
                                      </p:tavLst>
                                    </p:anim>
                                    <p:anim calcmode="lin" valueType="num">
                                      <p:cBhvr>
                                        <p:cTn id="46" dur="1000" fill="hold"/>
                                        <p:tgtEl>
                                          <p:spTgt spid="4112"/>
                                        </p:tgtEl>
                                        <p:attrNameLst>
                                          <p:attrName>ppt_y</p:attrName>
                                        </p:attrNameLst>
                                      </p:cBhvr>
                                      <p:tavLst>
                                        <p:tav tm="0">
                                          <p:val>
                                            <p:strVal val="#ppt_y"/>
                                          </p:val>
                                        </p:tav>
                                        <p:tav tm="100000">
                                          <p:val>
                                            <p:strVal val="#ppt_y"/>
                                          </p:val>
                                        </p:tav>
                                      </p:tavLst>
                                    </p:anim>
                                    <p:animEffect transition="in" filter="fade">
                                      <p:cBhvr>
                                        <p:cTn id="47" dur="1000"/>
                                        <p:tgtEl>
                                          <p:spTgt spid="4112"/>
                                        </p:tgtEl>
                                      </p:cBhvr>
                                    </p:animEffect>
                                  </p:childTnLst>
                                </p:cTn>
                              </p:par>
                            </p:childTnLst>
                          </p:cTn>
                        </p:par>
                        <p:par>
                          <p:cTn id="48" fill="hold">
                            <p:stCondLst>
                              <p:cond delay="1000"/>
                            </p:stCondLst>
                            <p:childTnLst>
                              <p:par>
                                <p:cTn id="49" presetID="54" presetClass="exit" presetSubtype="0" decel="100000" fill="hold" nodeType="afterEffect">
                                  <p:stCondLst>
                                    <p:cond delay="3000"/>
                                  </p:stCondLst>
                                  <p:childTnLst>
                                    <p:anim calcmode="lin" valueType="num">
                                      <p:cBhvr>
                                        <p:cTn id="50" dur="1000"/>
                                        <p:tgtEl>
                                          <p:spTgt spid="4112"/>
                                        </p:tgtEl>
                                        <p:attrNameLst>
                                          <p:attrName>ppt_w</p:attrName>
                                        </p:attrNameLst>
                                      </p:cBhvr>
                                      <p:tavLst>
                                        <p:tav tm="0">
                                          <p:val>
                                            <p:strVal val="ppt_w"/>
                                          </p:val>
                                        </p:tav>
                                        <p:tav tm="100000">
                                          <p:val>
                                            <p:strVal val="ppt_w*0.05"/>
                                          </p:val>
                                        </p:tav>
                                      </p:tavLst>
                                    </p:anim>
                                    <p:anim calcmode="lin" valueType="num">
                                      <p:cBhvr>
                                        <p:cTn id="51" dur="1000"/>
                                        <p:tgtEl>
                                          <p:spTgt spid="4112"/>
                                        </p:tgtEl>
                                        <p:attrNameLst>
                                          <p:attrName>ppt_h</p:attrName>
                                        </p:attrNameLst>
                                      </p:cBhvr>
                                      <p:tavLst>
                                        <p:tav tm="0">
                                          <p:val>
                                            <p:strVal val="ppt_h"/>
                                          </p:val>
                                        </p:tav>
                                        <p:tav tm="100000">
                                          <p:val>
                                            <p:strVal val="ppt_h"/>
                                          </p:val>
                                        </p:tav>
                                      </p:tavLst>
                                    </p:anim>
                                    <p:anim calcmode="lin" valueType="num">
                                      <p:cBhvr>
                                        <p:cTn id="52" dur="1000"/>
                                        <p:tgtEl>
                                          <p:spTgt spid="4112"/>
                                        </p:tgtEl>
                                        <p:attrNameLst>
                                          <p:attrName>ppt_x</p:attrName>
                                        </p:attrNameLst>
                                      </p:cBhvr>
                                      <p:tavLst>
                                        <p:tav tm="0">
                                          <p:val>
                                            <p:strVal val="ppt_x"/>
                                          </p:val>
                                        </p:tav>
                                        <p:tav tm="100000">
                                          <p:val>
                                            <p:strVal val="ppt_x-.2"/>
                                          </p:val>
                                        </p:tav>
                                      </p:tavLst>
                                    </p:anim>
                                    <p:anim calcmode="lin" valueType="num">
                                      <p:cBhvr>
                                        <p:cTn id="53" dur="1000"/>
                                        <p:tgtEl>
                                          <p:spTgt spid="4112"/>
                                        </p:tgtEl>
                                        <p:attrNameLst>
                                          <p:attrName>ppt_y</p:attrName>
                                        </p:attrNameLst>
                                      </p:cBhvr>
                                      <p:tavLst>
                                        <p:tav tm="0">
                                          <p:val>
                                            <p:strVal val="ppt_y"/>
                                          </p:val>
                                        </p:tav>
                                        <p:tav tm="100000">
                                          <p:val>
                                            <p:strVal val="ppt_y"/>
                                          </p:val>
                                        </p:tav>
                                      </p:tavLst>
                                    </p:anim>
                                    <p:animEffect transition="out" filter="fade">
                                      <p:cBhvr>
                                        <p:cTn id="54" dur="1000"/>
                                        <p:tgtEl>
                                          <p:spTgt spid="4112"/>
                                        </p:tgtEl>
                                      </p:cBhvr>
                                    </p:animEffect>
                                    <p:set>
                                      <p:cBhvr>
                                        <p:cTn id="55" dur="1" fill="hold">
                                          <p:stCondLst>
                                            <p:cond delay="999"/>
                                          </p:stCondLst>
                                        </p:cTn>
                                        <p:tgtEl>
                                          <p:spTgt spid="4112"/>
                                        </p:tgtEl>
                                        <p:attrNameLst>
                                          <p:attrName>style.visibility</p:attrName>
                                        </p:attrNameLst>
                                      </p:cBhvr>
                                      <p:to>
                                        <p:strVal val="hidden"/>
                                      </p:to>
                                    </p:set>
                                  </p:childTnLst>
                                </p:cTn>
                              </p:par>
                            </p:childTnLst>
                          </p:cTn>
                        </p:par>
                      </p:childTnLst>
                    </p:cTn>
                  </p:par>
                </p:childTnLst>
              </p:cTn>
              <p:nextCondLst>
                <p:cond evt="onClick" delay="0">
                  <p:tgtEl>
                    <p:spTgt spid="4105"/>
                  </p:tgtEl>
                </p:cond>
              </p:nextCondLst>
            </p:seq>
            <p:seq concurrent="1" nextAc="seek">
              <p:cTn id="56" restart="whenNotActive" fill="hold" evtFilter="cancelBubble" nodeType="interactiveSeq">
                <p:stCondLst>
                  <p:cond evt="onClick" delay="0">
                    <p:tgtEl>
                      <p:spTgt spid="4104"/>
                    </p:tgtEl>
                  </p:cond>
                </p:stCondLst>
                <p:endSync evt="end" delay="0">
                  <p:rtn val="all"/>
                </p:endSync>
                <p:childTnLst>
                  <p:par>
                    <p:cTn id="57" fill="hold">
                      <p:stCondLst>
                        <p:cond delay="0"/>
                      </p:stCondLst>
                      <p:childTnLst>
                        <p:par>
                          <p:cTn id="58" fill="hold">
                            <p:stCondLst>
                              <p:cond delay="0"/>
                            </p:stCondLst>
                            <p:childTnLst>
                              <p:par>
                                <p:cTn id="59" presetID="54" presetClass="entr" presetSubtype="0" accel="100000" fill="hold" nodeType="clickEffect">
                                  <p:stCondLst>
                                    <p:cond delay="0"/>
                                  </p:stCondLst>
                                  <p:childTnLst>
                                    <p:set>
                                      <p:cBhvr>
                                        <p:cTn id="60" dur="1" fill="hold">
                                          <p:stCondLst>
                                            <p:cond delay="0"/>
                                          </p:stCondLst>
                                        </p:cTn>
                                        <p:tgtEl>
                                          <p:spTgt spid="4113"/>
                                        </p:tgtEl>
                                        <p:attrNameLst>
                                          <p:attrName>style.visibility</p:attrName>
                                        </p:attrNameLst>
                                      </p:cBhvr>
                                      <p:to>
                                        <p:strVal val="visible"/>
                                      </p:to>
                                    </p:set>
                                    <p:anim calcmode="lin" valueType="num">
                                      <p:cBhvr>
                                        <p:cTn id="61" dur="1000" fill="hold"/>
                                        <p:tgtEl>
                                          <p:spTgt spid="4113"/>
                                        </p:tgtEl>
                                        <p:attrNameLst>
                                          <p:attrName>ppt_w</p:attrName>
                                        </p:attrNameLst>
                                      </p:cBhvr>
                                      <p:tavLst>
                                        <p:tav tm="0">
                                          <p:val>
                                            <p:strVal val="#ppt_w*0.05"/>
                                          </p:val>
                                        </p:tav>
                                        <p:tav tm="100000">
                                          <p:val>
                                            <p:strVal val="#ppt_w"/>
                                          </p:val>
                                        </p:tav>
                                      </p:tavLst>
                                    </p:anim>
                                    <p:anim calcmode="lin" valueType="num">
                                      <p:cBhvr>
                                        <p:cTn id="62" dur="1000" fill="hold"/>
                                        <p:tgtEl>
                                          <p:spTgt spid="4113"/>
                                        </p:tgtEl>
                                        <p:attrNameLst>
                                          <p:attrName>ppt_h</p:attrName>
                                        </p:attrNameLst>
                                      </p:cBhvr>
                                      <p:tavLst>
                                        <p:tav tm="0">
                                          <p:val>
                                            <p:strVal val="#ppt_h"/>
                                          </p:val>
                                        </p:tav>
                                        <p:tav tm="100000">
                                          <p:val>
                                            <p:strVal val="#ppt_h"/>
                                          </p:val>
                                        </p:tav>
                                      </p:tavLst>
                                    </p:anim>
                                    <p:anim calcmode="lin" valueType="num">
                                      <p:cBhvr>
                                        <p:cTn id="63" dur="1000" fill="hold"/>
                                        <p:tgtEl>
                                          <p:spTgt spid="4113"/>
                                        </p:tgtEl>
                                        <p:attrNameLst>
                                          <p:attrName>ppt_x</p:attrName>
                                        </p:attrNameLst>
                                      </p:cBhvr>
                                      <p:tavLst>
                                        <p:tav tm="0">
                                          <p:val>
                                            <p:strVal val="#ppt_x-.2"/>
                                          </p:val>
                                        </p:tav>
                                        <p:tav tm="100000">
                                          <p:val>
                                            <p:strVal val="#ppt_x"/>
                                          </p:val>
                                        </p:tav>
                                      </p:tavLst>
                                    </p:anim>
                                    <p:anim calcmode="lin" valueType="num">
                                      <p:cBhvr>
                                        <p:cTn id="64" dur="1000" fill="hold"/>
                                        <p:tgtEl>
                                          <p:spTgt spid="4113"/>
                                        </p:tgtEl>
                                        <p:attrNameLst>
                                          <p:attrName>ppt_y</p:attrName>
                                        </p:attrNameLst>
                                      </p:cBhvr>
                                      <p:tavLst>
                                        <p:tav tm="0">
                                          <p:val>
                                            <p:strVal val="#ppt_y"/>
                                          </p:val>
                                        </p:tav>
                                        <p:tav tm="100000">
                                          <p:val>
                                            <p:strVal val="#ppt_y"/>
                                          </p:val>
                                        </p:tav>
                                      </p:tavLst>
                                    </p:anim>
                                    <p:animEffect transition="in" filter="fade">
                                      <p:cBhvr>
                                        <p:cTn id="65" dur="1000"/>
                                        <p:tgtEl>
                                          <p:spTgt spid="4113"/>
                                        </p:tgtEl>
                                      </p:cBhvr>
                                    </p:animEffect>
                                  </p:childTnLst>
                                </p:cTn>
                              </p:par>
                            </p:childTnLst>
                          </p:cTn>
                        </p:par>
                        <p:par>
                          <p:cTn id="66" fill="hold">
                            <p:stCondLst>
                              <p:cond delay="1000"/>
                            </p:stCondLst>
                            <p:childTnLst>
                              <p:par>
                                <p:cTn id="67" presetID="54" presetClass="exit" presetSubtype="0" decel="100000" fill="hold" nodeType="afterEffect">
                                  <p:stCondLst>
                                    <p:cond delay="3000"/>
                                  </p:stCondLst>
                                  <p:childTnLst>
                                    <p:anim calcmode="lin" valueType="num">
                                      <p:cBhvr>
                                        <p:cTn id="68" dur="1000"/>
                                        <p:tgtEl>
                                          <p:spTgt spid="4113"/>
                                        </p:tgtEl>
                                        <p:attrNameLst>
                                          <p:attrName>ppt_w</p:attrName>
                                        </p:attrNameLst>
                                      </p:cBhvr>
                                      <p:tavLst>
                                        <p:tav tm="0">
                                          <p:val>
                                            <p:strVal val="ppt_w"/>
                                          </p:val>
                                        </p:tav>
                                        <p:tav tm="100000">
                                          <p:val>
                                            <p:strVal val="ppt_w*0.05"/>
                                          </p:val>
                                        </p:tav>
                                      </p:tavLst>
                                    </p:anim>
                                    <p:anim calcmode="lin" valueType="num">
                                      <p:cBhvr>
                                        <p:cTn id="69" dur="1000"/>
                                        <p:tgtEl>
                                          <p:spTgt spid="4113"/>
                                        </p:tgtEl>
                                        <p:attrNameLst>
                                          <p:attrName>ppt_h</p:attrName>
                                        </p:attrNameLst>
                                      </p:cBhvr>
                                      <p:tavLst>
                                        <p:tav tm="0">
                                          <p:val>
                                            <p:strVal val="ppt_h"/>
                                          </p:val>
                                        </p:tav>
                                        <p:tav tm="100000">
                                          <p:val>
                                            <p:strVal val="ppt_h"/>
                                          </p:val>
                                        </p:tav>
                                      </p:tavLst>
                                    </p:anim>
                                    <p:anim calcmode="lin" valueType="num">
                                      <p:cBhvr>
                                        <p:cTn id="70" dur="1000"/>
                                        <p:tgtEl>
                                          <p:spTgt spid="4113"/>
                                        </p:tgtEl>
                                        <p:attrNameLst>
                                          <p:attrName>ppt_x</p:attrName>
                                        </p:attrNameLst>
                                      </p:cBhvr>
                                      <p:tavLst>
                                        <p:tav tm="0">
                                          <p:val>
                                            <p:strVal val="ppt_x"/>
                                          </p:val>
                                        </p:tav>
                                        <p:tav tm="100000">
                                          <p:val>
                                            <p:strVal val="ppt_x-.2"/>
                                          </p:val>
                                        </p:tav>
                                      </p:tavLst>
                                    </p:anim>
                                    <p:anim calcmode="lin" valueType="num">
                                      <p:cBhvr>
                                        <p:cTn id="71" dur="1000"/>
                                        <p:tgtEl>
                                          <p:spTgt spid="4113"/>
                                        </p:tgtEl>
                                        <p:attrNameLst>
                                          <p:attrName>ppt_y</p:attrName>
                                        </p:attrNameLst>
                                      </p:cBhvr>
                                      <p:tavLst>
                                        <p:tav tm="0">
                                          <p:val>
                                            <p:strVal val="ppt_y"/>
                                          </p:val>
                                        </p:tav>
                                        <p:tav tm="100000">
                                          <p:val>
                                            <p:strVal val="ppt_y"/>
                                          </p:val>
                                        </p:tav>
                                      </p:tavLst>
                                    </p:anim>
                                    <p:animEffect transition="out" filter="fade">
                                      <p:cBhvr>
                                        <p:cTn id="72" dur="1000"/>
                                        <p:tgtEl>
                                          <p:spTgt spid="4113"/>
                                        </p:tgtEl>
                                      </p:cBhvr>
                                    </p:animEffect>
                                    <p:set>
                                      <p:cBhvr>
                                        <p:cTn id="73" dur="1" fill="hold">
                                          <p:stCondLst>
                                            <p:cond delay="999"/>
                                          </p:stCondLst>
                                        </p:cTn>
                                        <p:tgtEl>
                                          <p:spTgt spid="4113"/>
                                        </p:tgtEl>
                                        <p:attrNameLst>
                                          <p:attrName>style.visibility</p:attrName>
                                        </p:attrNameLst>
                                      </p:cBhvr>
                                      <p:to>
                                        <p:strVal val="hidden"/>
                                      </p:to>
                                    </p:set>
                                  </p:childTnLst>
                                </p:cTn>
                              </p:par>
                            </p:childTnLst>
                          </p:cTn>
                        </p:par>
                      </p:childTnLst>
                    </p:cTn>
                  </p:par>
                </p:childTnLst>
              </p:cTn>
              <p:nextCondLst>
                <p:cond evt="onClick" delay="0">
                  <p:tgtEl>
                    <p:spTgt spid="4104"/>
                  </p:tgtEl>
                </p:cond>
              </p:nextCondLst>
            </p:seq>
            <p:seq concurrent="1" nextAc="seek">
              <p:cTn id="74" restart="whenNotActive" fill="hold" evtFilter="cancelBubble" nodeType="interactiveSeq">
                <p:stCondLst>
                  <p:cond evt="onClick" delay="0">
                    <p:tgtEl>
                      <p:spTgt spid="4106"/>
                    </p:tgtEl>
                  </p:cond>
                </p:stCondLst>
                <p:endSync evt="end" delay="0">
                  <p:rtn val="all"/>
                </p:endSync>
                <p:childTnLst>
                  <p:par>
                    <p:cTn id="75" fill="hold">
                      <p:stCondLst>
                        <p:cond delay="0"/>
                      </p:stCondLst>
                      <p:childTnLst>
                        <p:par>
                          <p:cTn id="76" fill="hold">
                            <p:stCondLst>
                              <p:cond delay="0"/>
                            </p:stCondLst>
                            <p:childTnLst>
                              <p:par>
                                <p:cTn id="77" presetID="54" presetClass="entr" presetSubtype="0" accel="100000" fill="hold" nodeType="clickEffect">
                                  <p:stCondLst>
                                    <p:cond delay="0"/>
                                  </p:stCondLst>
                                  <p:childTnLst>
                                    <p:set>
                                      <p:cBhvr>
                                        <p:cTn id="78" dur="1" fill="hold">
                                          <p:stCondLst>
                                            <p:cond delay="0"/>
                                          </p:stCondLst>
                                        </p:cTn>
                                        <p:tgtEl>
                                          <p:spTgt spid="4116"/>
                                        </p:tgtEl>
                                        <p:attrNameLst>
                                          <p:attrName>style.visibility</p:attrName>
                                        </p:attrNameLst>
                                      </p:cBhvr>
                                      <p:to>
                                        <p:strVal val="visible"/>
                                      </p:to>
                                    </p:set>
                                    <p:anim calcmode="lin" valueType="num">
                                      <p:cBhvr>
                                        <p:cTn id="79" dur="1000" fill="hold"/>
                                        <p:tgtEl>
                                          <p:spTgt spid="4116"/>
                                        </p:tgtEl>
                                        <p:attrNameLst>
                                          <p:attrName>ppt_w</p:attrName>
                                        </p:attrNameLst>
                                      </p:cBhvr>
                                      <p:tavLst>
                                        <p:tav tm="0">
                                          <p:val>
                                            <p:strVal val="#ppt_w*0.05"/>
                                          </p:val>
                                        </p:tav>
                                        <p:tav tm="100000">
                                          <p:val>
                                            <p:strVal val="#ppt_w"/>
                                          </p:val>
                                        </p:tav>
                                      </p:tavLst>
                                    </p:anim>
                                    <p:anim calcmode="lin" valueType="num">
                                      <p:cBhvr>
                                        <p:cTn id="80" dur="1000" fill="hold"/>
                                        <p:tgtEl>
                                          <p:spTgt spid="4116"/>
                                        </p:tgtEl>
                                        <p:attrNameLst>
                                          <p:attrName>ppt_h</p:attrName>
                                        </p:attrNameLst>
                                      </p:cBhvr>
                                      <p:tavLst>
                                        <p:tav tm="0">
                                          <p:val>
                                            <p:strVal val="#ppt_h"/>
                                          </p:val>
                                        </p:tav>
                                        <p:tav tm="100000">
                                          <p:val>
                                            <p:strVal val="#ppt_h"/>
                                          </p:val>
                                        </p:tav>
                                      </p:tavLst>
                                    </p:anim>
                                    <p:anim calcmode="lin" valueType="num">
                                      <p:cBhvr>
                                        <p:cTn id="81" dur="1000" fill="hold"/>
                                        <p:tgtEl>
                                          <p:spTgt spid="4116"/>
                                        </p:tgtEl>
                                        <p:attrNameLst>
                                          <p:attrName>ppt_x</p:attrName>
                                        </p:attrNameLst>
                                      </p:cBhvr>
                                      <p:tavLst>
                                        <p:tav tm="0">
                                          <p:val>
                                            <p:strVal val="#ppt_x-.2"/>
                                          </p:val>
                                        </p:tav>
                                        <p:tav tm="100000">
                                          <p:val>
                                            <p:strVal val="#ppt_x"/>
                                          </p:val>
                                        </p:tav>
                                      </p:tavLst>
                                    </p:anim>
                                    <p:anim calcmode="lin" valueType="num">
                                      <p:cBhvr>
                                        <p:cTn id="82" dur="1000" fill="hold"/>
                                        <p:tgtEl>
                                          <p:spTgt spid="4116"/>
                                        </p:tgtEl>
                                        <p:attrNameLst>
                                          <p:attrName>ppt_y</p:attrName>
                                        </p:attrNameLst>
                                      </p:cBhvr>
                                      <p:tavLst>
                                        <p:tav tm="0">
                                          <p:val>
                                            <p:strVal val="#ppt_y"/>
                                          </p:val>
                                        </p:tav>
                                        <p:tav tm="100000">
                                          <p:val>
                                            <p:strVal val="#ppt_y"/>
                                          </p:val>
                                        </p:tav>
                                      </p:tavLst>
                                    </p:anim>
                                    <p:animEffect transition="in" filter="fade">
                                      <p:cBhvr>
                                        <p:cTn id="83" dur="1000"/>
                                        <p:tgtEl>
                                          <p:spTgt spid="4116"/>
                                        </p:tgtEl>
                                      </p:cBhvr>
                                    </p:animEffect>
                                  </p:childTnLst>
                                </p:cTn>
                              </p:par>
                            </p:childTnLst>
                          </p:cTn>
                        </p:par>
                        <p:par>
                          <p:cTn id="84" fill="hold">
                            <p:stCondLst>
                              <p:cond delay="1000"/>
                            </p:stCondLst>
                            <p:childTnLst>
                              <p:par>
                                <p:cTn id="85" presetID="54" presetClass="exit" presetSubtype="0" decel="100000" fill="hold" nodeType="afterEffect">
                                  <p:stCondLst>
                                    <p:cond delay="3000"/>
                                  </p:stCondLst>
                                  <p:childTnLst>
                                    <p:anim calcmode="lin" valueType="num">
                                      <p:cBhvr>
                                        <p:cTn id="86" dur="1000"/>
                                        <p:tgtEl>
                                          <p:spTgt spid="4116"/>
                                        </p:tgtEl>
                                        <p:attrNameLst>
                                          <p:attrName>ppt_w</p:attrName>
                                        </p:attrNameLst>
                                      </p:cBhvr>
                                      <p:tavLst>
                                        <p:tav tm="0">
                                          <p:val>
                                            <p:strVal val="ppt_w"/>
                                          </p:val>
                                        </p:tav>
                                        <p:tav tm="100000">
                                          <p:val>
                                            <p:strVal val="ppt_w*0.05"/>
                                          </p:val>
                                        </p:tav>
                                      </p:tavLst>
                                    </p:anim>
                                    <p:anim calcmode="lin" valueType="num">
                                      <p:cBhvr>
                                        <p:cTn id="87" dur="1000"/>
                                        <p:tgtEl>
                                          <p:spTgt spid="4116"/>
                                        </p:tgtEl>
                                        <p:attrNameLst>
                                          <p:attrName>ppt_h</p:attrName>
                                        </p:attrNameLst>
                                      </p:cBhvr>
                                      <p:tavLst>
                                        <p:tav tm="0">
                                          <p:val>
                                            <p:strVal val="ppt_h"/>
                                          </p:val>
                                        </p:tav>
                                        <p:tav tm="100000">
                                          <p:val>
                                            <p:strVal val="ppt_h"/>
                                          </p:val>
                                        </p:tav>
                                      </p:tavLst>
                                    </p:anim>
                                    <p:anim calcmode="lin" valueType="num">
                                      <p:cBhvr>
                                        <p:cTn id="88" dur="1000"/>
                                        <p:tgtEl>
                                          <p:spTgt spid="4116"/>
                                        </p:tgtEl>
                                        <p:attrNameLst>
                                          <p:attrName>ppt_x</p:attrName>
                                        </p:attrNameLst>
                                      </p:cBhvr>
                                      <p:tavLst>
                                        <p:tav tm="0">
                                          <p:val>
                                            <p:strVal val="ppt_x"/>
                                          </p:val>
                                        </p:tav>
                                        <p:tav tm="100000">
                                          <p:val>
                                            <p:strVal val="ppt_x-.2"/>
                                          </p:val>
                                        </p:tav>
                                      </p:tavLst>
                                    </p:anim>
                                    <p:anim calcmode="lin" valueType="num">
                                      <p:cBhvr>
                                        <p:cTn id="89" dur="1000"/>
                                        <p:tgtEl>
                                          <p:spTgt spid="4116"/>
                                        </p:tgtEl>
                                        <p:attrNameLst>
                                          <p:attrName>ppt_y</p:attrName>
                                        </p:attrNameLst>
                                      </p:cBhvr>
                                      <p:tavLst>
                                        <p:tav tm="0">
                                          <p:val>
                                            <p:strVal val="ppt_y"/>
                                          </p:val>
                                        </p:tav>
                                        <p:tav tm="100000">
                                          <p:val>
                                            <p:strVal val="ppt_y"/>
                                          </p:val>
                                        </p:tav>
                                      </p:tavLst>
                                    </p:anim>
                                    <p:animEffect transition="out" filter="fade">
                                      <p:cBhvr>
                                        <p:cTn id="90" dur="1000"/>
                                        <p:tgtEl>
                                          <p:spTgt spid="4116"/>
                                        </p:tgtEl>
                                      </p:cBhvr>
                                    </p:animEffect>
                                    <p:set>
                                      <p:cBhvr>
                                        <p:cTn id="91" dur="1" fill="hold">
                                          <p:stCondLst>
                                            <p:cond delay="999"/>
                                          </p:stCondLst>
                                        </p:cTn>
                                        <p:tgtEl>
                                          <p:spTgt spid="4116"/>
                                        </p:tgtEl>
                                        <p:attrNameLst>
                                          <p:attrName>style.visibility</p:attrName>
                                        </p:attrNameLst>
                                      </p:cBhvr>
                                      <p:to>
                                        <p:strVal val="hidden"/>
                                      </p:to>
                                    </p:set>
                                  </p:childTnLst>
                                </p:cTn>
                              </p:par>
                            </p:childTnLst>
                          </p:cTn>
                        </p:par>
                      </p:childTnLst>
                    </p:cTn>
                  </p:par>
                </p:childTnLst>
              </p:cTn>
              <p:nextCondLst>
                <p:cond evt="onClick" delay="0">
                  <p:tgtEl>
                    <p:spTgt spid="4106"/>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218" name="Picture 2" descr="1024px-Gall%E2%80%93Peters_projection_SW"/>
          <p:cNvPicPr>
            <a:picLocks noChangeAspect="1" noChangeArrowheads="1"/>
          </p:cNvPicPr>
          <p:nvPr/>
        </p:nvPicPr>
        <p:blipFill>
          <a:blip r:embed="rId3"/>
          <a:srcRect r="21" b="-29"/>
          <a:stretch>
            <a:fillRect/>
          </a:stretch>
        </p:blipFill>
        <p:spPr bwMode="auto">
          <a:xfrm>
            <a:off x="0" y="528638"/>
            <a:ext cx="9144000" cy="5881687"/>
          </a:xfrm>
          <a:prstGeom prst="rect">
            <a:avLst/>
          </a:prstGeom>
          <a:noFill/>
        </p:spPr>
      </p:pic>
      <p:sp>
        <p:nvSpPr>
          <p:cNvPr id="9219" name="Rectangle 3"/>
          <p:cNvSpPr>
            <a:spLocks noChangeArrowheads="1"/>
          </p:cNvSpPr>
          <p:nvPr/>
        </p:nvSpPr>
        <p:spPr bwMode="auto">
          <a:xfrm>
            <a:off x="4267200" y="1292225"/>
            <a:ext cx="914400" cy="763588"/>
          </a:xfrm>
          <a:prstGeom prst="rect">
            <a:avLst/>
          </a:prstGeom>
          <a:solidFill>
            <a:srgbClr val="0000FF">
              <a:alpha val="0"/>
            </a:srgbClr>
          </a:solidFill>
          <a:ln w="38100" algn="ctr">
            <a:solidFill>
              <a:schemeClr val="bg1"/>
            </a:solidFill>
            <a:miter lim="800000"/>
            <a:headEnd/>
            <a:tailEnd/>
          </a:ln>
          <a:effectLst/>
        </p:spPr>
        <p:txBody>
          <a:bodyPr wrap="none" anchor="ctr"/>
          <a:lstStyle/>
          <a:p>
            <a:endParaRPr lang="en-US"/>
          </a:p>
        </p:txBody>
      </p:sp>
      <p:grpSp>
        <p:nvGrpSpPr>
          <p:cNvPr id="9220" name="Group 4"/>
          <p:cNvGrpSpPr>
            <a:grpSpLocks/>
          </p:cNvGrpSpPr>
          <p:nvPr/>
        </p:nvGrpSpPr>
        <p:grpSpPr bwMode="auto">
          <a:xfrm>
            <a:off x="-1588" y="60325"/>
            <a:ext cx="9145588" cy="6734175"/>
            <a:chOff x="-1" y="38"/>
            <a:chExt cx="5761" cy="4242"/>
          </a:xfrm>
        </p:grpSpPr>
        <p:pic>
          <p:nvPicPr>
            <p:cNvPr id="9221" name="Picture 5" descr="Map of Rome and Carthage at the start of the Second Punic War.svg"/>
            <p:cNvPicPr>
              <a:picLocks noChangeAspect="1" noChangeArrowheads="1"/>
            </p:cNvPicPr>
            <p:nvPr/>
          </p:nvPicPr>
          <p:blipFill>
            <a:blip r:embed="rId4"/>
            <a:srcRect r="24" b="63"/>
            <a:stretch>
              <a:fillRect/>
            </a:stretch>
          </p:blipFill>
          <p:spPr bwMode="auto">
            <a:xfrm>
              <a:off x="-1" y="38"/>
              <a:ext cx="5761" cy="4242"/>
            </a:xfrm>
            <a:prstGeom prst="rect">
              <a:avLst/>
            </a:prstGeom>
            <a:noFill/>
          </p:spPr>
        </p:pic>
        <p:sp>
          <p:nvSpPr>
            <p:cNvPr id="9222" name="Text Box 6"/>
            <p:cNvSpPr txBox="1">
              <a:spLocks noChangeArrowheads="1"/>
            </p:cNvSpPr>
            <p:nvPr/>
          </p:nvSpPr>
          <p:spPr bwMode="auto">
            <a:xfrm>
              <a:off x="0" y="77"/>
              <a:ext cx="1918" cy="274"/>
            </a:xfrm>
            <a:prstGeom prst="rect">
              <a:avLst/>
            </a:prstGeom>
            <a:solidFill>
              <a:schemeClr val="bg1"/>
            </a:solidFill>
            <a:ln w="38100">
              <a:solidFill>
                <a:schemeClr val="tx2"/>
              </a:solidFill>
              <a:miter lim="800000"/>
              <a:headEnd/>
              <a:tailEnd/>
            </a:ln>
            <a:effectLst/>
          </p:spPr>
          <p:txBody>
            <a:bodyPr>
              <a:spAutoFit/>
            </a:bodyPr>
            <a:lstStyle/>
            <a:p>
              <a:pPr>
                <a:spcBef>
                  <a:spcPct val="50000"/>
                </a:spcBef>
              </a:pPr>
              <a:r>
                <a:rPr lang="en-CA" sz="2000"/>
                <a:t>Mediterranean c. 218 BC</a:t>
              </a:r>
            </a:p>
          </p:txBody>
        </p:sp>
      </p:grpSp>
      <p:sp>
        <p:nvSpPr>
          <p:cNvPr id="9223" name="Rectangle 7"/>
          <p:cNvSpPr>
            <a:spLocks noChangeArrowheads="1"/>
          </p:cNvSpPr>
          <p:nvPr/>
        </p:nvSpPr>
        <p:spPr bwMode="auto">
          <a:xfrm>
            <a:off x="5945188" y="1444625"/>
            <a:ext cx="230187" cy="228600"/>
          </a:xfrm>
          <a:prstGeom prst="rect">
            <a:avLst/>
          </a:prstGeom>
          <a:solidFill>
            <a:schemeClr val="bg1">
              <a:alpha val="0"/>
            </a:schemeClr>
          </a:solidFill>
          <a:ln w="38100" algn="ctr">
            <a:solidFill>
              <a:schemeClr val="tx1"/>
            </a:solidFill>
            <a:miter lim="800000"/>
            <a:headEnd/>
            <a:tailEnd/>
          </a:ln>
          <a:effectLst/>
        </p:spPr>
        <p:txBody>
          <a:bodyPr wrap="none" anchor="ctr"/>
          <a:lstStyle/>
          <a:p>
            <a:endParaRPr lang="en-US"/>
          </a:p>
        </p:txBody>
      </p:sp>
    </p:spTree>
    <p:custDataLst>
      <p:tags r:id="rId1"/>
    </p:custData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fade">
                                      <p:cBhvr>
                                        <p:cTn id="7" dur="1155" decel="100000"/>
                                        <p:tgtEl>
                                          <p:spTgt spid="9219"/>
                                        </p:tgtEl>
                                      </p:cBhvr>
                                    </p:animEffect>
                                    <p:animScale>
                                      <p:cBhvr>
                                        <p:cTn id="8" dur="1155" decel="100000"/>
                                        <p:tgtEl>
                                          <p:spTgt spid="9219"/>
                                        </p:tgtEl>
                                      </p:cBhvr>
                                      <p:from x="10000" y="10000"/>
                                      <p:to x="200000" y="450000"/>
                                    </p:animScale>
                                    <p:animScale>
                                      <p:cBhvr>
                                        <p:cTn id="9" dur="1845" accel="100000" fill="hold">
                                          <p:stCondLst>
                                            <p:cond delay="1155"/>
                                          </p:stCondLst>
                                        </p:cTn>
                                        <p:tgtEl>
                                          <p:spTgt spid="9219"/>
                                        </p:tgtEl>
                                      </p:cBhvr>
                                      <p:from x="200000" y="450000"/>
                                      <p:to x="100000" y="100000"/>
                                    </p:animScale>
                                    <p:set>
                                      <p:cBhvr>
                                        <p:cTn id="10" dur="1155" fill="hold"/>
                                        <p:tgtEl>
                                          <p:spTgt spid="9219"/>
                                        </p:tgtEl>
                                        <p:attrNameLst>
                                          <p:attrName>ppt_x</p:attrName>
                                        </p:attrNameLst>
                                      </p:cBhvr>
                                      <p:to>
                                        <p:strVal val="(0.5)"/>
                                      </p:to>
                                    </p:set>
                                    <p:anim from="(0.5)" to="(#ppt_x)" calcmode="lin" valueType="num">
                                      <p:cBhvr>
                                        <p:cTn id="11" dur="1845" accel="100000" fill="hold">
                                          <p:stCondLst>
                                            <p:cond delay="1155"/>
                                          </p:stCondLst>
                                        </p:cTn>
                                        <p:tgtEl>
                                          <p:spTgt spid="9219"/>
                                        </p:tgtEl>
                                        <p:attrNameLst>
                                          <p:attrName>ppt_x</p:attrName>
                                        </p:attrNameLst>
                                      </p:cBhvr>
                                    </p:anim>
                                    <p:set>
                                      <p:cBhvr>
                                        <p:cTn id="12" dur="1155" fill="hold"/>
                                        <p:tgtEl>
                                          <p:spTgt spid="9219"/>
                                        </p:tgtEl>
                                        <p:attrNameLst>
                                          <p:attrName>ppt_y</p:attrName>
                                        </p:attrNameLst>
                                      </p:cBhvr>
                                      <p:to>
                                        <p:strVal val="(#ppt_y+0.4)"/>
                                      </p:to>
                                    </p:set>
                                    <p:anim from="(#ppt_y+0.4)" to="(#ppt_y)" calcmode="lin" valueType="num">
                                      <p:cBhvr>
                                        <p:cTn id="13" dur="1845" accel="100000" fill="hold">
                                          <p:stCondLst>
                                            <p:cond delay="1155"/>
                                          </p:stCondLst>
                                        </p:cTn>
                                        <p:tgtEl>
                                          <p:spTgt spid="9219"/>
                                        </p:tgtEl>
                                        <p:attrNameLst>
                                          <p:attrName>ppt_y</p:attrName>
                                        </p:attrNameLst>
                                      </p:cBhvr>
                                    </p:anim>
                                  </p:childTnLst>
                                </p:cTn>
                              </p:par>
                            </p:childTnLst>
                          </p:cTn>
                        </p:par>
                        <p:par>
                          <p:cTn id="14" fill="hold">
                            <p:stCondLst>
                              <p:cond delay="3000"/>
                            </p:stCondLst>
                            <p:childTnLst>
                              <p:par>
                                <p:cTn id="15" presetID="4" presetClass="entr" presetSubtype="32" fill="hold" nodeType="afterEffect">
                                  <p:stCondLst>
                                    <p:cond delay="2500"/>
                                  </p:stCondLst>
                                  <p:childTnLst>
                                    <p:set>
                                      <p:cBhvr>
                                        <p:cTn id="16" dur="1" fill="hold">
                                          <p:stCondLst>
                                            <p:cond delay="0"/>
                                          </p:stCondLst>
                                        </p:cTn>
                                        <p:tgtEl>
                                          <p:spTgt spid="9220"/>
                                        </p:tgtEl>
                                        <p:attrNameLst>
                                          <p:attrName>style.visibility</p:attrName>
                                        </p:attrNameLst>
                                      </p:cBhvr>
                                      <p:to>
                                        <p:strVal val="visible"/>
                                      </p:to>
                                    </p:set>
                                    <p:animEffect transition="in" filter="box(out)">
                                      <p:cBhvr>
                                        <p:cTn id="17" dur="3000"/>
                                        <p:tgtEl>
                                          <p:spTgt spid="9220"/>
                                        </p:tgtEl>
                                      </p:cBhvr>
                                    </p:animEffect>
                                  </p:childTnLst>
                                </p:cTn>
                              </p:par>
                            </p:childTnLst>
                          </p:cTn>
                        </p:par>
                        <p:par>
                          <p:cTn id="18" fill="hold">
                            <p:stCondLst>
                              <p:cond delay="8500"/>
                            </p:stCondLst>
                            <p:childTnLst>
                              <p:par>
                                <p:cTn id="19" presetID="51" presetClass="entr" presetSubtype="0" fill="hold" grpId="0" nodeType="afterEffect">
                                  <p:stCondLst>
                                    <p:cond delay="0"/>
                                  </p:stCondLst>
                                  <p:childTnLst>
                                    <p:set>
                                      <p:cBhvr>
                                        <p:cTn id="20" dur="1" fill="hold">
                                          <p:stCondLst>
                                            <p:cond delay="0"/>
                                          </p:stCondLst>
                                        </p:cTn>
                                        <p:tgtEl>
                                          <p:spTgt spid="9223"/>
                                        </p:tgtEl>
                                        <p:attrNameLst>
                                          <p:attrName>style.visibility</p:attrName>
                                        </p:attrNameLst>
                                      </p:cBhvr>
                                      <p:to>
                                        <p:strVal val="visible"/>
                                      </p:to>
                                    </p:set>
                                    <p:animEffect transition="in" filter="fade">
                                      <p:cBhvr>
                                        <p:cTn id="21" dur="1155" decel="100000"/>
                                        <p:tgtEl>
                                          <p:spTgt spid="9223"/>
                                        </p:tgtEl>
                                      </p:cBhvr>
                                    </p:animEffect>
                                    <p:animScale>
                                      <p:cBhvr>
                                        <p:cTn id="22" dur="1155" decel="100000"/>
                                        <p:tgtEl>
                                          <p:spTgt spid="9223"/>
                                        </p:tgtEl>
                                      </p:cBhvr>
                                      <p:from x="10000" y="10000"/>
                                      <p:to x="200000" y="450000"/>
                                    </p:animScale>
                                    <p:animScale>
                                      <p:cBhvr>
                                        <p:cTn id="23" dur="1845" accel="100000" fill="hold">
                                          <p:stCondLst>
                                            <p:cond delay="1155"/>
                                          </p:stCondLst>
                                        </p:cTn>
                                        <p:tgtEl>
                                          <p:spTgt spid="9223"/>
                                        </p:tgtEl>
                                      </p:cBhvr>
                                      <p:from x="200000" y="450000"/>
                                      <p:to x="100000" y="100000"/>
                                    </p:animScale>
                                    <p:set>
                                      <p:cBhvr>
                                        <p:cTn id="24" dur="1155" fill="hold"/>
                                        <p:tgtEl>
                                          <p:spTgt spid="9223"/>
                                        </p:tgtEl>
                                        <p:attrNameLst>
                                          <p:attrName>ppt_x</p:attrName>
                                        </p:attrNameLst>
                                      </p:cBhvr>
                                      <p:to>
                                        <p:strVal val="(0.5)"/>
                                      </p:to>
                                    </p:set>
                                    <p:anim from="(0.5)" to="(#ppt_x)" calcmode="lin" valueType="num">
                                      <p:cBhvr>
                                        <p:cTn id="25" dur="1845" accel="100000" fill="hold">
                                          <p:stCondLst>
                                            <p:cond delay="1155"/>
                                          </p:stCondLst>
                                        </p:cTn>
                                        <p:tgtEl>
                                          <p:spTgt spid="9223"/>
                                        </p:tgtEl>
                                        <p:attrNameLst>
                                          <p:attrName>ppt_x</p:attrName>
                                        </p:attrNameLst>
                                      </p:cBhvr>
                                    </p:anim>
                                    <p:set>
                                      <p:cBhvr>
                                        <p:cTn id="26" dur="1155" fill="hold"/>
                                        <p:tgtEl>
                                          <p:spTgt spid="9223"/>
                                        </p:tgtEl>
                                        <p:attrNameLst>
                                          <p:attrName>ppt_y</p:attrName>
                                        </p:attrNameLst>
                                      </p:cBhvr>
                                      <p:to>
                                        <p:strVal val="(#ppt_y+0.4)"/>
                                      </p:to>
                                    </p:set>
                                    <p:anim from="(#ppt_y+0.4)" to="(#ppt_y)" calcmode="lin" valueType="num">
                                      <p:cBhvr>
                                        <p:cTn id="27" dur="1845" accel="100000" fill="hold">
                                          <p:stCondLst>
                                            <p:cond delay="1155"/>
                                          </p:stCondLst>
                                        </p:cTn>
                                        <p:tgtEl>
                                          <p:spTgt spid="922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p:bldP spid="92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0"/>
            <a:ext cx="9144000" cy="6858000"/>
          </a:xfrm>
          <a:prstGeom prst="rect">
            <a:avLst/>
          </a:prstGeom>
          <a:solidFill>
            <a:srgbClr val="99FF33">
              <a:alpha val="89999"/>
            </a:srgbClr>
          </a:solidFill>
          <a:ln w="9525">
            <a:noFill/>
            <a:miter lim="800000"/>
            <a:headEnd/>
            <a:tailEnd/>
          </a:ln>
          <a:effectLst/>
        </p:spPr>
        <p:txBody>
          <a:bodyPr wrap="none" anchor="ctr"/>
          <a:lstStyle/>
          <a:p>
            <a:endParaRPr lang="en-US"/>
          </a:p>
        </p:txBody>
      </p:sp>
      <p:sp>
        <p:nvSpPr>
          <p:cNvPr id="10243" name="Freeform 3"/>
          <p:cNvSpPr>
            <a:spLocks/>
          </p:cNvSpPr>
          <p:nvPr/>
        </p:nvSpPr>
        <p:spPr bwMode="auto">
          <a:xfrm>
            <a:off x="1519238" y="3810000"/>
            <a:ext cx="7021512" cy="3054350"/>
          </a:xfrm>
          <a:custGeom>
            <a:avLst/>
            <a:gdLst/>
            <a:ahLst/>
            <a:cxnLst>
              <a:cxn ang="0">
                <a:pos x="144" y="1924"/>
              </a:cxn>
              <a:cxn ang="0">
                <a:pos x="96" y="1683"/>
              </a:cxn>
              <a:cxn ang="0">
                <a:pos x="144" y="1395"/>
              </a:cxn>
              <a:cxn ang="0">
                <a:pos x="48" y="1154"/>
              </a:cxn>
              <a:cxn ang="0">
                <a:pos x="0" y="962"/>
              </a:cxn>
              <a:cxn ang="0">
                <a:pos x="0" y="722"/>
              </a:cxn>
              <a:cxn ang="0">
                <a:pos x="96" y="433"/>
              </a:cxn>
              <a:cxn ang="0">
                <a:pos x="192" y="433"/>
              </a:cxn>
              <a:cxn ang="0">
                <a:pos x="384" y="337"/>
              </a:cxn>
              <a:cxn ang="0">
                <a:pos x="577" y="289"/>
              </a:cxn>
              <a:cxn ang="0">
                <a:pos x="769" y="241"/>
              </a:cxn>
              <a:cxn ang="0">
                <a:pos x="961" y="97"/>
              </a:cxn>
              <a:cxn ang="0">
                <a:pos x="1154" y="145"/>
              </a:cxn>
              <a:cxn ang="0">
                <a:pos x="1394" y="193"/>
              </a:cxn>
              <a:cxn ang="0">
                <a:pos x="1490" y="289"/>
              </a:cxn>
              <a:cxn ang="0">
                <a:pos x="1586" y="385"/>
              </a:cxn>
              <a:cxn ang="0">
                <a:pos x="1538" y="241"/>
              </a:cxn>
              <a:cxn ang="0">
                <a:pos x="1586" y="97"/>
              </a:cxn>
              <a:cxn ang="0">
                <a:pos x="1739" y="16"/>
              </a:cxn>
              <a:cxn ang="0">
                <a:pos x="1827" y="97"/>
              </a:cxn>
              <a:cxn ang="0">
                <a:pos x="1971" y="0"/>
              </a:cxn>
              <a:cxn ang="0">
                <a:pos x="2308" y="97"/>
              </a:cxn>
              <a:cxn ang="0">
                <a:pos x="2548" y="241"/>
              </a:cxn>
              <a:cxn ang="0">
                <a:pos x="2644" y="337"/>
              </a:cxn>
              <a:cxn ang="0">
                <a:pos x="2740" y="145"/>
              </a:cxn>
              <a:cxn ang="0">
                <a:pos x="2933" y="241"/>
              </a:cxn>
              <a:cxn ang="0">
                <a:pos x="3077" y="337"/>
              </a:cxn>
              <a:cxn ang="0">
                <a:pos x="3125" y="433"/>
              </a:cxn>
              <a:cxn ang="0">
                <a:pos x="3221" y="385"/>
              </a:cxn>
              <a:cxn ang="0">
                <a:pos x="3414" y="433"/>
              </a:cxn>
              <a:cxn ang="0">
                <a:pos x="3702" y="481"/>
              </a:cxn>
              <a:cxn ang="0">
                <a:pos x="3991" y="577"/>
              </a:cxn>
              <a:cxn ang="0">
                <a:pos x="4135" y="577"/>
              </a:cxn>
              <a:cxn ang="0">
                <a:pos x="4231" y="674"/>
              </a:cxn>
              <a:cxn ang="0">
                <a:pos x="4327" y="770"/>
              </a:cxn>
              <a:cxn ang="0">
                <a:pos x="4423" y="1202"/>
              </a:cxn>
              <a:cxn ang="0">
                <a:pos x="4327" y="1443"/>
              </a:cxn>
              <a:cxn ang="0">
                <a:pos x="4231" y="1539"/>
              </a:cxn>
              <a:cxn ang="0">
                <a:pos x="4087" y="1587"/>
              </a:cxn>
              <a:cxn ang="0">
                <a:pos x="3942" y="1779"/>
              </a:cxn>
            </a:cxnLst>
            <a:rect l="0" t="0" r="r" b="b"/>
            <a:pathLst>
              <a:path w="4423" h="1924">
                <a:moveTo>
                  <a:pt x="3942" y="1924"/>
                </a:moveTo>
                <a:lnTo>
                  <a:pt x="144" y="1924"/>
                </a:lnTo>
                <a:lnTo>
                  <a:pt x="144" y="1779"/>
                </a:lnTo>
                <a:lnTo>
                  <a:pt x="96" y="1683"/>
                </a:lnTo>
                <a:lnTo>
                  <a:pt x="144" y="1587"/>
                </a:lnTo>
                <a:lnTo>
                  <a:pt x="144" y="1395"/>
                </a:lnTo>
                <a:lnTo>
                  <a:pt x="96" y="1251"/>
                </a:lnTo>
                <a:lnTo>
                  <a:pt x="48" y="1154"/>
                </a:lnTo>
                <a:lnTo>
                  <a:pt x="48" y="1106"/>
                </a:lnTo>
                <a:lnTo>
                  <a:pt x="0" y="962"/>
                </a:lnTo>
                <a:lnTo>
                  <a:pt x="48" y="866"/>
                </a:lnTo>
                <a:lnTo>
                  <a:pt x="0" y="722"/>
                </a:lnTo>
                <a:lnTo>
                  <a:pt x="48" y="481"/>
                </a:lnTo>
                <a:lnTo>
                  <a:pt x="96" y="433"/>
                </a:lnTo>
                <a:lnTo>
                  <a:pt x="144" y="481"/>
                </a:lnTo>
                <a:lnTo>
                  <a:pt x="192" y="433"/>
                </a:lnTo>
                <a:lnTo>
                  <a:pt x="192" y="337"/>
                </a:lnTo>
                <a:lnTo>
                  <a:pt x="384" y="337"/>
                </a:lnTo>
                <a:lnTo>
                  <a:pt x="481" y="385"/>
                </a:lnTo>
                <a:lnTo>
                  <a:pt x="577" y="289"/>
                </a:lnTo>
                <a:lnTo>
                  <a:pt x="625" y="289"/>
                </a:lnTo>
                <a:lnTo>
                  <a:pt x="769" y="241"/>
                </a:lnTo>
                <a:lnTo>
                  <a:pt x="961" y="193"/>
                </a:lnTo>
                <a:lnTo>
                  <a:pt x="961" y="97"/>
                </a:lnTo>
                <a:lnTo>
                  <a:pt x="1058" y="97"/>
                </a:lnTo>
                <a:lnTo>
                  <a:pt x="1154" y="145"/>
                </a:lnTo>
                <a:lnTo>
                  <a:pt x="1250" y="145"/>
                </a:lnTo>
                <a:lnTo>
                  <a:pt x="1394" y="193"/>
                </a:lnTo>
                <a:lnTo>
                  <a:pt x="1442" y="193"/>
                </a:lnTo>
                <a:lnTo>
                  <a:pt x="1490" y="289"/>
                </a:lnTo>
                <a:lnTo>
                  <a:pt x="1538" y="385"/>
                </a:lnTo>
                <a:lnTo>
                  <a:pt x="1586" y="385"/>
                </a:lnTo>
                <a:lnTo>
                  <a:pt x="1538" y="289"/>
                </a:lnTo>
                <a:lnTo>
                  <a:pt x="1538" y="241"/>
                </a:lnTo>
                <a:lnTo>
                  <a:pt x="1538" y="145"/>
                </a:lnTo>
                <a:lnTo>
                  <a:pt x="1586" y="97"/>
                </a:lnTo>
                <a:lnTo>
                  <a:pt x="1635" y="32"/>
                </a:lnTo>
                <a:lnTo>
                  <a:pt x="1739" y="16"/>
                </a:lnTo>
                <a:lnTo>
                  <a:pt x="1803" y="32"/>
                </a:lnTo>
                <a:lnTo>
                  <a:pt x="1827" y="97"/>
                </a:lnTo>
                <a:lnTo>
                  <a:pt x="1875" y="145"/>
                </a:lnTo>
                <a:lnTo>
                  <a:pt x="1971" y="0"/>
                </a:lnTo>
                <a:lnTo>
                  <a:pt x="2067" y="0"/>
                </a:lnTo>
                <a:lnTo>
                  <a:pt x="2308" y="97"/>
                </a:lnTo>
                <a:lnTo>
                  <a:pt x="2452" y="193"/>
                </a:lnTo>
                <a:lnTo>
                  <a:pt x="2548" y="241"/>
                </a:lnTo>
                <a:lnTo>
                  <a:pt x="2596" y="289"/>
                </a:lnTo>
                <a:lnTo>
                  <a:pt x="2644" y="337"/>
                </a:lnTo>
                <a:lnTo>
                  <a:pt x="2644" y="289"/>
                </a:lnTo>
                <a:lnTo>
                  <a:pt x="2740" y="145"/>
                </a:lnTo>
                <a:lnTo>
                  <a:pt x="2885" y="145"/>
                </a:lnTo>
                <a:lnTo>
                  <a:pt x="2933" y="241"/>
                </a:lnTo>
                <a:lnTo>
                  <a:pt x="2981" y="289"/>
                </a:lnTo>
                <a:lnTo>
                  <a:pt x="3077" y="337"/>
                </a:lnTo>
                <a:lnTo>
                  <a:pt x="3077" y="385"/>
                </a:lnTo>
                <a:lnTo>
                  <a:pt x="3125" y="433"/>
                </a:lnTo>
                <a:lnTo>
                  <a:pt x="3173" y="433"/>
                </a:lnTo>
                <a:lnTo>
                  <a:pt x="3221" y="385"/>
                </a:lnTo>
                <a:lnTo>
                  <a:pt x="3365" y="385"/>
                </a:lnTo>
                <a:lnTo>
                  <a:pt x="3414" y="433"/>
                </a:lnTo>
                <a:lnTo>
                  <a:pt x="3558" y="433"/>
                </a:lnTo>
                <a:lnTo>
                  <a:pt x="3702" y="481"/>
                </a:lnTo>
                <a:lnTo>
                  <a:pt x="3798" y="625"/>
                </a:lnTo>
                <a:lnTo>
                  <a:pt x="3991" y="577"/>
                </a:lnTo>
                <a:lnTo>
                  <a:pt x="4039" y="529"/>
                </a:lnTo>
                <a:lnTo>
                  <a:pt x="4135" y="577"/>
                </a:lnTo>
                <a:lnTo>
                  <a:pt x="4183" y="625"/>
                </a:lnTo>
                <a:lnTo>
                  <a:pt x="4231" y="674"/>
                </a:lnTo>
                <a:lnTo>
                  <a:pt x="4279" y="770"/>
                </a:lnTo>
                <a:lnTo>
                  <a:pt x="4327" y="770"/>
                </a:lnTo>
                <a:lnTo>
                  <a:pt x="4375" y="962"/>
                </a:lnTo>
                <a:lnTo>
                  <a:pt x="4423" y="1202"/>
                </a:lnTo>
                <a:lnTo>
                  <a:pt x="4327" y="1347"/>
                </a:lnTo>
                <a:lnTo>
                  <a:pt x="4327" y="1443"/>
                </a:lnTo>
                <a:lnTo>
                  <a:pt x="4279" y="1491"/>
                </a:lnTo>
                <a:lnTo>
                  <a:pt x="4231" y="1539"/>
                </a:lnTo>
                <a:lnTo>
                  <a:pt x="4183" y="1587"/>
                </a:lnTo>
                <a:lnTo>
                  <a:pt x="4087" y="1587"/>
                </a:lnTo>
                <a:lnTo>
                  <a:pt x="4039" y="1635"/>
                </a:lnTo>
                <a:lnTo>
                  <a:pt x="3942" y="1779"/>
                </a:lnTo>
                <a:lnTo>
                  <a:pt x="3942" y="1924"/>
                </a:lnTo>
                <a:close/>
              </a:path>
            </a:pathLst>
          </a:custGeom>
          <a:solidFill>
            <a:schemeClr val="accent1"/>
          </a:solidFill>
          <a:ln w="9525">
            <a:noFill/>
            <a:round/>
            <a:headEnd/>
            <a:tailEnd/>
          </a:ln>
          <a:effectLst/>
        </p:spPr>
        <p:txBody>
          <a:bodyPr/>
          <a:lstStyle/>
          <a:p>
            <a:endParaRPr lang="en-US"/>
          </a:p>
        </p:txBody>
      </p:sp>
      <p:sp>
        <p:nvSpPr>
          <p:cNvPr id="10244" name="Freeform 4"/>
          <p:cNvSpPr>
            <a:spLocks/>
          </p:cNvSpPr>
          <p:nvPr/>
        </p:nvSpPr>
        <p:spPr bwMode="auto">
          <a:xfrm>
            <a:off x="490538" y="-438150"/>
            <a:ext cx="9882187" cy="7577138"/>
          </a:xfrm>
          <a:custGeom>
            <a:avLst/>
            <a:gdLst/>
            <a:ahLst/>
            <a:cxnLst>
              <a:cxn ang="0">
                <a:pos x="5456" y="4554"/>
              </a:cxn>
              <a:cxn ang="0">
                <a:pos x="5456" y="650"/>
              </a:cxn>
              <a:cxn ang="0">
                <a:pos x="840" y="650"/>
              </a:cxn>
              <a:cxn ang="0">
                <a:pos x="414" y="1739"/>
              </a:cxn>
              <a:cxn ang="0">
                <a:pos x="696" y="1888"/>
              </a:cxn>
              <a:cxn ang="0">
                <a:pos x="702" y="2285"/>
              </a:cxn>
              <a:cxn ang="0">
                <a:pos x="1124" y="2406"/>
              </a:cxn>
              <a:cxn ang="0">
                <a:pos x="1439" y="2346"/>
              </a:cxn>
              <a:cxn ang="0">
                <a:pos x="1561" y="1983"/>
              </a:cxn>
              <a:cxn ang="0">
                <a:pos x="1850" y="1983"/>
              </a:cxn>
              <a:cxn ang="0">
                <a:pos x="2090" y="2222"/>
              </a:cxn>
              <a:cxn ang="0">
                <a:pos x="2331" y="2127"/>
              </a:cxn>
              <a:cxn ang="0">
                <a:pos x="2523" y="2222"/>
              </a:cxn>
              <a:cxn ang="0">
                <a:pos x="2811" y="2127"/>
              </a:cxn>
              <a:cxn ang="0">
                <a:pos x="3244" y="2127"/>
              </a:cxn>
              <a:cxn ang="0">
                <a:pos x="3677" y="2412"/>
              </a:cxn>
              <a:cxn ang="0">
                <a:pos x="4206" y="2697"/>
              </a:cxn>
              <a:cxn ang="0">
                <a:pos x="4013" y="2746"/>
              </a:cxn>
              <a:cxn ang="0">
                <a:pos x="3533" y="2554"/>
              </a:cxn>
              <a:cxn ang="0">
                <a:pos x="3340" y="2507"/>
              </a:cxn>
              <a:cxn ang="0">
                <a:pos x="3292" y="2649"/>
              </a:cxn>
              <a:cxn ang="0">
                <a:pos x="3629" y="2746"/>
              </a:cxn>
              <a:cxn ang="0">
                <a:pos x="3725" y="2746"/>
              </a:cxn>
              <a:cxn ang="0">
                <a:pos x="3821" y="2936"/>
              </a:cxn>
              <a:cxn ang="0">
                <a:pos x="4590" y="3078"/>
              </a:cxn>
              <a:cxn ang="0">
                <a:pos x="4927" y="3221"/>
              </a:cxn>
              <a:cxn ang="0">
                <a:pos x="5119" y="3697"/>
              </a:cxn>
              <a:cxn ang="0">
                <a:pos x="5163" y="3844"/>
              </a:cxn>
              <a:cxn ang="0">
                <a:pos x="5011" y="4188"/>
              </a:cxn>
              <a:cxn ang="0">
                <a:pos x="4739" y="4404"/>
              </a:cxn>
              <a:cxn ang="0">
                <a:pos x="4659" y="4732"/>
              </a:cxn>
              <a:cxn ang="0">
                <a:pos x="5552" y="4649"/>
              </a:cxn>
              <a:cxn ang="0">
                <a:pos x="5456" y="4411"/>
              </a:cxn>
            </a:cxnLst>
            <a:rect l="0" t="0" r="r" b="b"/>
            <a:pathLst>
              <a:path w="6225" h="4773">
                <a:moveTo>
                  <a:pt x="5456" y="4554"/>
                </a:moveTo>
                <a:cubicBezTo>
                  <a:pt x="5840" y="2928"/>
                  <a:pt x="6225" y="1301"/>
                  <a:pt x="5456" y="650"/>
                </a:cubicBezTo>
                <a:cubicBezTo>
                  <a:pt x="4687" y="0"/>
                  <a:pt x="1680" y="469"/>
                  <a:pt x="840" y="650"/>
                </a:cubicBezTo>
                <a:cubicBezTo>
                  <a:pt x="0" y="832"/>
                  <a:pt x="438" y="1533"/>
                  <a:pt x="414" y="1739"/>
                </a:cubicBezTo>
                <a:cubicBezTo>
                  <a:pt x="390" y="1945"/>
                  <a:pt x="648" y="1797"/>
                  <a:pt x="696" y="1888"/>
                </a:cubicBezTo>
                <a:cubicBezTo>
                  <a:pt x="744" y="1979"/>
                  <a:pt x="631" y="2199"/>
                  <a:pt x="702" y="2285"/>
                </a:cubicBezTo>
                <a:cubicBezTo>
                  <a:pt x="773" y="2371"/>
                  <a:pt x="1001" y="2396"/>
                  <a:pt x="1124" y="2406"/>
                </a:cubicBezTo>
                <a:cubicBezTo>
                  <a:pt x="1247" y="2416"/>
                  <a:pt x="1366" y="2417"/>
                  <a:pt x="1439" y="2346"/>
                </a:cubicBezTo>
                <a:cubicBezTo>
                  <a:pt x="1512" y="2275"/>
                  <a:pt x="1493" y="2043"/>
                  <a:pt x="1561" y="1983"/>
                </a:cubicBezTo>
                <a:cubicBezTo>
                  <a:pt x="1629" y="1923"/>
                  <a:pt x="1762" y="1944"/>
                  <a:pt x="1850" y="1983"/>
                </a:cubicBezTo>
                <a:cubicBezTo>
                  <a:pt x="1938" y="2023"/>
                  <a:pt x="2010" y="2198"/>
                  <a:pt x="2090" y="2222"/>
                </a:cubicBezTo>
                <a:cubicBezTo>
                  <a:pt x="2170" y="2246"/>
                  <a:pt x="2259" y="2127"/>
                  <a:pt x="2331" y="2127"/>
                </a:cubicBezTo>
                <a:cubicBezTo>
                  <a:pt x="2403" y="2127"/>
                  <a:pt x="2443" y="2222"/>
                  <a:pt x="2523" y="2222"/>
                </a:cubicBezTo>
                <a:cubicBezTo>
                  <a:pt x="2603" y="2222"/>
                  <a:pt x="2691" y="2143"/>
                  <a:pt x="2811" y="2127"/>
                </a:cubicBezTo>
                <a:cubicBezTo>
                  <a:pt x="2931" y="2111"/>
                  <a:pt x="3100" y="2079"/>
                  <a:pt x="3244" y="2127"/>
                </a:cubicBezTo>
                <a:cubicBezTo>
                  <a:pt x="3388" y="2174"/>
                  <a:pt x="3517" y="2317"/>
                  <a:pt x="3677" y="2412"/>
                </a:cubicBezTo>
                <a:cubicBezTo>
                  <a:pt x="3837" y="2507"/>
                  <a:pt x="4150" y="2642"/>
                  <a:pt x="4206" y="2697"/>
                </a:cubicBezTo>
                <a:cubicBezTo>
                  <a:pt x="4262" y="2752"/>
                  <a:pt x="4125" y="2769"/>
                  <a:pt x="4013" y="2746"/>
                </a:cubicBezTo>
                <a:cubicBezTo>
                  <a:pt x="3901" y="2722"/>
                  <a:pt x="3645" y="2594"/>
                  <a:pt x="3533" y="2554"/>
                </a:cubicBezTo>
                <a:cubicBezTo>
                  <a:pt x="3421" y="2515"/>
                  <a:pt x="3380" y="2491"/>
                  <a:pt x="3340" y="2507"/>
                </a:cubicBezTo>
                <a:cubicBezTo>
                  <a:pt x="3300" y="2523"/>
                  <a:pt x="3244" y="2610"/>
                  <a:pt x="3292" y="2649"/>
                </a:cubicBezTo>
                <a:cubicBezTo>
                  <a:pt x="3340" y="2689"/>
                  <a:pt x="3557" y="2730"/>
                  <a:pt x="3629" y="2746"/>
                </a:cubicBezTo>
                <a:cubicBezTo>
                  <a:pt x="3701" y="2761"/>
                  <a:pt x="3693" y="2714"/>
                  <a:pt x="3725" y="2746"/>
                </a:cubicBezTo>
                <a:cubicBezTo>
                  <a:pt x="3757" y="2777"/>
                  <a:pt x="3677" y="2880"/>
                  <a:pt x="3821" y="2936"/>
                </a:cubicBezTo>
                <a:cubicBezTo>
                  <a:pt x="3965" y="2991"/>
                  <a:pt x="4406" y="3031"/>
                  <a:pt x="4590" y="3078"/>
                </a:cubicBezTo>
                <a:cubicBezTo>
                  <a:pt x="4774" y="3126"/>
                  <a:pt x="4839" y="3118"/>
                  <a:pt x="4927" y="3221"/>
                </a:cubicBezTo>
                <a:cubicBezTo>
                  <a:pt x="5015" y="3324"/>
                  <a:pt x="5080" y="3593"/>
                  <a:pt x="5119" y="3697"/>
                </a:cubicBezTo>
                <a:cubicBezTo>
                  <a:pt x="5158" y="3801"/>
                  <a:pt x="5181" y="3762"/>
                  <a:pt x="5163" y="3844"/>
                </a:cubicBezTo>
                <a:cubicBezTo>
                  <a:pt x="5145" y="3926"/>
                  <a:pt x="5082" y="4095"/>
                  <a:pt x="5011" y="4188"/>
                </a:cubicBezTo>
                <a:cubicBezTo>
                  <a:pt x="4940" y="4281"/>
                  <a:pt x="4798" y="4313"/>
                  <a:pt x="4739" y="4404"/>
                </a:cubicBezTo>
                <a:cubicBezTo>
                  <a:pt x="4680" y="4495"/>
                  <a:pt x="4524" y="4691"/>
                  <a:pt x="4659" y="4732"/>
                </a:cubicBezTo>
                <a:cubicBezTo>
                  <a:pt x="4794" y="4773"/>
                  <a:pt x="5419" y="4703"/>
                  <a:pt x="5552" y="4649"/>
                </a:cubicBezTo>
                <a:cubicBezTo>
                  <a:pt x="5685" y="4595"/>
                  <a:pt x="5424" y="4490"/>
                  <a:pt x="5456" y="4411"/>
                </a:cubicBezTo>
              </a:path>
            </a:pathLst>
          </a:custGeom>
          <a:solidFill>
            <a:srgbClr val="66CC00"/>
          </a:solidFill>
          <a:ln w="9525">
            <a:noFill/>
            <a:round/>
            <a:headEnd/>
            <a:tailEnd/>
          </a:ln>
          <a:effectLst/>
        </p:spPr>
        <p:txBody>
          <a:bodyPr/>
          <a:lstStyle/>
          <a:p>
            <a:endParaRPr lang="en-US"/>
          </a:p>
        </p:txBody>
      </p:sp>
      <p:sp>
        <p:nvSpPr>
          <p:cNvPr id="10245" name="Freeform 5"/>
          <p:cNvSpPr>
            <a:spLocks/>
          </p:cNvSpPr>
          <p:nvPr/>
        </p:nvSpPr>
        <p:spPr bwMode="auto">
          <a:xfrm>
            <a:off x="1976438" y="681038"/>
            <a:ext cx="7175500" cy="2671762"/>
          </a:xfrm>
          <a:custGeom>
            <a:avLst/>
            <a:gdLst/>
            <a:ahLst/>
            <a:cxnLst>
              <a:cxn ang="0">
                <a:pos x="193" y="0"/>
              </a:cxn>
              <a:cxn ang="0">
                <a:pos x="4520" y="0"/>
              </a:cxn>
              <a:cxn ang="0">
                <a:pos x="4520" y="1923"/>
              </a:cxn>
              <a:cxn ang="0">
                <a:pos x="4472" y="1827"/>
              </a:cxn>
              <a:cxn ang="0">
                <a:pos x="4376" y="1827"/>
              </a:cxn>
              <a:cxn ang="0">
                <a:pos x="4039" y="1635"/>
              </a:cxn>
              <a:cxn ang="0">
                <a:pos x="4087" y="1539"/>
              </a:cxn>
              <a:cxn ang="0">
                <a:pos x="4087" y="1443"/>
              </a:cxn>
              <a:cxn ang="0">
                <a:pos x="3943" y="1394"/>
              </a:cxn>
              <a:cxn ang="0">
                <a:pos x="3751" y="1443"/>
              </a:cxn>
              <a:cxn ang="0">
                <a:pos x="3799" y="1346"/>
              </a:cxn>
              <a:cxn ang="0">
                <a:pos x="3751" y="1250"/>
              </a:cxn>
              <a:cxn ang="0">
                <a:pos x="3847" y="1154"/>
              </a:cxn>
              <a:cxn ang="0">
                <a:pos x="3703" y="962"/>
              </a:cxn>
              <a:cxn ang="0">
                <a:pos x="3462" y="769"/>
              </a:cxn>
              <a:cxn ang="0">
                <a:pos x="2500" y="1106"/>
              </a:cxn>
              <a:cxn ang="0">
                <a:pos x="2308" y="1106"/>
              </a:cxn>
              <a:cxn ang="0">
                <a:pos x="2164" y="1058"/>
              </a:cxn>
              <a:cxn ang="0">
                <a:pos x="2068" y="1106"/>
              </a:cxn>
              <a:cxn ang="0">
                <a:pos x="1972" y="1010"/>
              </a:cxn>
              <a:cxn ang="0">
                <a:pos x="1779" y="1106"/>
              </a:cxn>
              <a:cxn ang="0">
                <a:pos x="1635" y="1058"/>
              </a:cxn>
              <a:cxn ang="0">
                <a:pos x="1539" y="1106"/>
              </a:cxn>
              <a:cxn ang="0">
                <a:pos x="1443" y="1058"/>
              </a:cxn>
              <a:cxn ang="0">
                <a:pos x="1250" y="1154"/>
              </a:cxn>
              <a:cxn ang="0">
                <a:pos x="1202" y="1106"/>
              </a:cxn>
              <a:cxn ang="0">
                <a:pos x="1250" y="866"/>
              </a:cxn>
              <a:cxn ang="0">
                <a:pos x="1154" y="769"/>
              </a:cxn>
              <a:cxn ang="0">
                <a:pos x="1106" y="577"/>
              </a:cxn>
              <a:cxn ang="0">
                <a:pos x="962" y="529"/>
              </a:cxn>
              <a:cxn ang="0">
                <a:pos x="914" y="577"/>
              </a:cxn>
              <a:cxn ang="0">
                <a:pos x="866" y="817"/>
              </a:cxn>
              <a:cxn ang="0">
                <a:pos x="625" y="962"/>
              </a:cxn>
              <a:cxn ang="0">
                <a:pos x="481" y="866"/>
              </a:cxn>
              <a:cxn ang="0">
                <a:pos x="289" y="817"/>
              </a:cxn>
              <a:cxn ang="0">
                <a:pos x="144" y="721"/>
              </a:cxn>
              <a:cxn ang="0">
                <a:pos x="0" y="481"/>
              </a:cxn>
              <a:cxn ang="0">
                <a:pos x="48" y="240"/>
              </a:cxn>
              <a:cxn ang="0">
                <a:pos x="193" y="0"/>
              </a:cxn>
            </a:cxnLst>
            <a:rect l="0" t="0" r="r" b="b"/>
            <a:pathLst>
              <a:path w="4520" h="1923">
                <a:moveTo>
                  <a:pt x="193" y="0"/>
                </a:moveTo>
                <a:lnTo>
                  <a:pt x="4520" y="0"/>
                </a:lnTo>
                <a:lnTo>
                  <a:pt x="4520" y="1923"/>
                </a:lnTo>
                <a:lnTo>
                  <a:pt x="4472" y="1827"/>
                </a:lnTo>
                <a:lnTo>
                  <a:pt x="4376" y="1827"/>
                </a:lnTo>
                <a:lnTo>
                  <a:pt x="4039" y="1635"/>
                </a:lnTo>
                <a:lnTo>
                  <a:pt x="4087" y="1539"/>
                </a:lnTo>
                <a:lnTo>
                  <a:pt x="4087" y="1443"/>
                </a:lnTo>
                <a:lnTo>
                  <a:pt x="3943" y="1394"/>
                </a:lnTo>
                <a:lnTo>
                  <a:pt x="3751" y="1443"/>
                </a:lnTo>
                <a:lnTo>
                  <a:pt x="3799" y="1346"/>
                </a:lnTo>
                <a:lnTo>
                  <a:pt x="3751" y="1250"/>
                </a:lnTo>
                <a:lnTo>
                  <a:pt x="3847" y="1154"/>
                </a:lnTo>
                <a:lnTo>
                  <a:pt x="3703" y="962"/>
                </a:lnTo>
                <a:lnTo>
                  <a:pt x="3462" y="769"/>
                </a:lnTo>
                <a:lnTo>
                  <a:pt x="2500" y="1106"/>
                </a:lnTo>
                <a:lnTo>
                  <a:pt x="2308" y="1106"/>
                </a:lnTo>
                <a:lnTo>
                  <a:pt x="2164" y="1058"/>
                </a:lnTo>
                <a:lnTo>
                  <a:pt x="2068" y="1106"/>
                </a:lnTo>
                <a:lnTo>
                  <a:pt x="1972" y="1010"/>
                </a:lnTo>
                <a:lnTo>
                  <a:pt x="1779" y="1106"/>
                </a:lnTo>
                <a:lnTo>
                  <a:pt x="1635" y="1058"/>
                </a:lnTo>
                <a:lnTo>
                  <a:pt x="1539" y="1106"/>
                </a:lnTo>
                <a:lnTo>
                  <a:pt x="1443" y="1058"/>
                </a:lnTo>
                <a:lnTo>
                  <a:pt x="1250" y="1154"/>
                </a:lnTo>
                <a:lnTo>
                  <a:pt x="1202" y="1106"/>
                </a:lnTo>
                <a:lnTo>
                  <a:pt x="1250" y="866"/>
                </a:lnTo>
                <a:lnTo>
                  <a:pt x="1154" y="769"/>
                </a:lnTo>
                <a:lnTo>
                  <a:pt x="1106" y="577"/>
                </a:lnTo>
                <a:lnTo>
                  <a:pt x="962" y="529"/>
                </a:lnTo>
                <a:lnTo>
                  <a:pt x="914" y="577"/>
                </a:lnTo>
                <a:lnTo>
                  <a:pt x="866" y="817"/>
                </a:lnTo>
                <a:lnTo>
                  <a:pt x="625" y="962"/>
                </a:lnTo>
                <a:lnTo>
                  <a:pt x="481" y="866"/>
                </a:lnTo>
                <a:lnTo>
                  <a:pt x="289" y="817"/>
                </a:lnTo>
                <a:lnTo>
                  <a:pt x="144" y="721"/>
                </a:lnTo>
                <a:lnTo>
                  <a:pt x="0" y="481"/>
                </a:lnTo>
                <a:lnTo>
                  <a:pt x="48" y="240"/>
                </a:lnTo>
                <a:lnTo>
                  <a:pt x="193" y="0"/>
                </a:lnTo>
                <a:close/>
              </a:path>
            </a:pathLst>
          </a:custGeom>
          <a:solidFill>
            <a:srgbClr val="B9FA00"/>
          </a:solidFill>
          <a:ln w="9525">
            <a:noFill/>
            <a:round/>
            <a:headEnd/>
            <a:tailEnd/>
          </a:ln>
          <a:effectLst/>
        </p:spPr>
        <p:txBody>
          <a:bodyPr/>
          <a:lstStyle/>
          <a:p>
            <a:endParaRPr lang="en-US"/>
          </a:p>
        </p:txBody>
      </p:sp>
      <p:sp>
        <p:nvSpPr>
          <p:cNvPr id="10246" name="Rectangle 6"/>
          <p:cNvSpPr>
            <a:spLocks noChangeArrowheads="1"/>
          </p:cNvSpPr>
          <p:nvPr/>
        </p:nvSpPr>
        <p:spPr bwMode="auto">
          <a:xfrm>
            <a:off x="0" y="0"/>
            <a:ext cx="9144000" cy="681038"/>
          </a:xfrm>
          <a:prstGeom prst="rect">
            <a:avLst/>
          </a:prstGeom>
          <a:solidFill>
            <a:srgbClr val="99FF33"/>
          </a:solidFill>
          <a:ln w="9525">
            <a:noFill/>
            <a:miter lim="800000"/>
            <a:headEnd/>
            <a:tailEnd/>
          </a:ln>
          <a:effectLst/>
        </p:spPr>
        <p:txBody>
          <a:bodyPr wrap="none" anchor="ctr"/>
          <a:lstStyle/>
          <a:p>
            <a:endParaRPr lang="en-US"/>
          </a:p>
        </p:txBody>
      </p:sp>
      <p:sp>
        <p:nvSpPr>
          <p:cNvPr id="10247" name="Text Box 7"/>
          <p:cNvSpPr txBox="1">
            <a:spLocks noChangeArrowheads="1"/>
          </p:cNvSpPr>
          <p:nvPr/>
        </p:nvSpPr>
        <p:spPr bwMode="auto">
          <a:xfrm>
            <a:off x="0" y="6362700"/>
            <a:ext cx="984250" cy="495300"/>
          </a:xfrm>
          <a:prstGeom prst="rect">
            <a:avLst/>
          </a:prstGeom>
          <a:solidFill>
            <a:schemeClr val="bg1"/>
          </a:solidFill>
          <a:ln w="38100">
            <a:solidFill>
              <a:srgbClr val="0000FF"/>
            </a:solidFill>
            <a:miter lim="800000"/>
            <a:headEnd/>
            <a:tailEnd/>
          </a:ln>
          <a:effectLst/>
        </p:spPr>
        <p:txBody>
          <a:bodyPr>
            <a:spAutoFit/>
          </a:bodyPr>
          <a:lstStyle/>
          <a:p>
            <a:pPr algn="ctr">
              <a:lnSpc>
                <a:spcPct val="75000"/>
              </a:lnSpc>
              <a:spcBef>
                <a:spcPct val="50000"/>
              </a:spcBef>
            </a:pPr>
            <a:r>
              <a:rPr lang="en-US" sz="1200" b="1"/>
              <a:t>Romans</a:t>
            </a:r>
          </a:p>
          <a:p>
            <a:pPr algn="ctr">
              <a:lnSpc>
                <a:spcPct val="75000"/>
              </a:lnSpc>
              <a:spcBef>
                <a:spcPct val="50000"/>
              </a:spcBef>
            </a:pPr>
            <a:r>
              <a:rPr lang="en-US" sz="1200"/>
              <a:t>(Flaminius)</a:t>
            </a:r>
          </a:p>
        </p:txBody>
      </p:sp>
      <p:sp>
        <p:nvSpPr>
          <p:cNvPr id="10248" name="Text Box 8"/>
          <p:cNvSpPr txBox="1">
            <a:spLocks noChangeArrowheads="1"/>
          </p:cNvSpPr>
          <p:nvPr/>
        </p:nvSpPr>
        <p:spPr bwMode="auto">
          <a:xfrm>
            <a:off x="7835900" y="701675"/>
            <a:ext cx="1308100" cy="495300"/>
          </a:xfrm>
          <a:prstGeom prst="rect">
            <a:avLst/>
          </a:prstGeom>
          <a:solidFill>
            <a:schemeClr val="bg1"/>
          </a:solidFill>
          <a:ln w="38100">
            <a:solidFill>
              <a:srgbClr val="FF0000"/>
            </a:solidFill>
            <a:miter lim="800000"/>
            <a:headEnd/>
            <a:tailEnd/>
          </a:ln>
          <a:effectLst/>
        </p:spPr>
        <p:txBody>
          <a:bodyPr>
            <a:spAutoFit/>
          </a:bodyPr>
          <a:lstStyle/>
          <a:p>
            <a:pPr algn="ctr">
              <a:lnSpc>
                <a:spcPct val="75000"/>
              </a:lnSpc>
              <a:spcBef>
                <a:spcPct val="50000"/>
              </a:spcBef>
            </a:pPr>
            <a:r>
              <a:rPr lang="en-US" sz="1200" b="1"/>
              <a:t>Carthaginians</a:t>
            </a:r>
          </a:p>
          <a:p>
            <a:pPr algn="ctr">
              <a:lnSpc>
                <a:spcPct val="75000"/>
              </a:lnSpc>
              <a:spcBef>
                <a:spcPct val="50000"/>
              </a:spcBef>
            </a:pPr>
            <a:r>
              <a:rPr lang="en-US" sz="1200"/>
              <a:t>(Hannibal)</a:t>
            </a:r>
          </a:p>
        </p:txBody>
      </p:sp>
      <p:sp>
        <p:nvSpPr>
          <p:cNvPr id="10249" name="Text Box 9"/>
          <p:cNvSpPr txBox="1">
            <a:spLocks noChangeArrowheads="1"/>
          </p:cNvSpPr>
          <p:nvPr/>
        </p:nvSpPr>
        <p:spPr bwMode="auto">
          <a:xfrm>
            <a:off x="0" y="0"/>
            <a:ext cx="9144000" cy="639763"/>
          </a:xfrm>
          <a:prstGeom prst="rect">
            <a:avLst/>
          </a:prstGeom>
          <a:noFill/>
          <a:ln w="9525">
            <a:noFill/>
            <a:miter lim="800000"/>
            <a:headEnd/>
            <a:tailEnd/>
          </a:ln>
          <a:effectLst/>
        </p:spPr>
        <p:txBody>
          <a:bodyPr>
            <a:spAutoFit/>
          </a:bodyPr>
          <a:lstStyle/>
          <a:p>
            <a:pPr algn="just">
              <a:spcBef>
                <a:spcPct val="50000"/>
              </a:spcBef>
            </a:pPr>
            <a:r>
              <a:rPr lang="en-US" sz="1200">
                <a:latin typeface="Franklin Gothic Demi" pitchFamily="34" charset="0"/>
              </a:rPr>
              <a:t>The battlefield consists of rough terrain next to Lake Trasimene, a smallish lake 10-12m deep. The only open lane around the lake if approaching from the more open south and west valley is the narrow defile on the lake’s north side. This lane is restricted by the rugged, forested hills to the north, becoming even narrower to the east. The defile features low visibility during the daily morning mist.</a:t>
            </a:r>
          </a:p>
        </p:txBody>
      </p:sp>
      <p:pic>
        <p:nvPicPr>
          <p:cNvPr id="10259" name="Picture 19" descr="compass"/>
          <p:cNvPicPr>
            <a:picLocks noChangeAspect="1" noChangeArrowheads="1"/>
          </p:cNvPicPr>
          <p:nvPr/>
        </p:nvPicPr>
        <p:blipFill>
          <a:blip r:embed="rId3"/>
          <a:srcRect/>
          <a:stretch>
            <a:fillRect/>
          </a:stretch>
        </p:blipFill>
        <p:spPr bwMode="auto">
          <a:xfrm>
            <a:off x="0" y="1139825"/>
            <a:ext cx="352425" cy="515938"/>
          </a:xfrm>
          <a:prstGeom prst="rect">
            <a:avLst/>
          </a:prstGeom>
          <a:noFill/>
        </p:spPr>
      </p:pic>
      <p:sp>
        <p:nvSpPr>
          <p:cNvPr id="10267" name="AutoShape 27"/>
          <p:cNvSpPr>
            <a:spLocks noChangeArrowheads="1"/>
          </p:cNvSpPr>
          <p:nvPr/>
        </p:nvSpPr>
        <p:spPr bwMode="auto">
          <a:xfrm rot="398421">
            <a:off x="1670050" y="3530600"/>
            <a:ext cx="4830763" cy="4743450"/>
          </a:xfrm>
          <a:prstGeom prst="cloudCallout">
            <a:avLst>
              <a:gd name="adj1" fmla="val -8417"/>
              <a:gd name="adj2" fmla="val 12264"/>
            </a:avLst>
          </a:prstGeom>
          <a:solidFill>
            <a:schemeClr val="accent1">
              <a:alpha val="39999"/>
            </a:schemeClr>
          </a:solidFill>
          <a:ln w="9525">
            <a:noFill/>
            <a:round/>
            <a:headEnd/>
            <a:tailEnd/>
          </a:ln>
          <a:effectLst/>
        </p:spPr>
        <p:txBody>
          <a:bodyPr/>
          <a:lstStyle/>
          <a:p>
            <a:pPr algn="ctr"/>
            <a:endParaRPr lang="en-CA"/>
          </a:p>
        </p:txBody>
      </p:sp>
      <p:grpSp>
        <p:nvGrpSpPr>
          <p:cNvPr id="10293" name="Group 53"/>
          <p:cNvGrpSpPr>
            <a:grpSpLocks/>
          </p:cNvGrpSpPr>
          <p:nvPr/>
        </p:nvGrpSpPr>
        <p:grpSpPr bwMode="auto">
          <a:xfrm>
            <a:off x="0" y="693738"/>
            <a:ext cx="1381125" cy="431800"/>
            <a:chOff x="0" y="477"/>
            <a:chExt cx="870" cy="272"/>
          </a:xfrm>
        </p:grpSpPr>
        <p:sp>
          <p:nvSpPr>
            <p:cNvPr id="10285" name="Rectangle 45"/>
            <p:cNvSpPr>
              <a:spLocks noChangeArrowheads="1"/>
            </p:cNvSpPr>
            <p:nvPr/>
          </p:nvSpPr>
          <p:spPr bwMode="auto">
            <a:xfrm>
              <a:off x="0" y="477"/>
              <a:ext cx="870" cy="272"/>
            </a:xfrm>
            <a:prstGeom prst="rect">
              <a:avLst/>
            </a:prstGeom>
            <a:solidFill>
              <a:schemeClr val="bg1"/>
            </a:solidFill>
            <a:ln w="38100">
              <a:solidFill>
                <a:schemeClr val="tx1"/>
              </a:solidFill>
              <a:miter lim="800000"/>
              <a:headEnd/>
              <a:tailEnd/>
            </a:ln>
            <a:effectLst/>
          </p:spPr>
          <p:txBody>
            <a:bodyPr wrap="none" anchor="ctr"/>
            <a:lstStyle/>
            <a:p>
              <a:endParaRPr lang="en-US"/>
            </a:p>
          </p:txBody>
        </p:sp>
        <p:sp>
          <p:nvSpPr>
            <p:cNvPr id="10286" name="Line 46"/>
            <p:cNvSpPr>
              <a:spLocks noChangeShapeType="1"/>
            </p:cNvSpPr>
            <p:nvPr/>
          </p:nvSpPr>
          <p:spPr bwMode="auto">
            <a:xfrm rot="-5400000">
              <a:off x="394" y="360"/>
              <a:ext cx="0" cy="642"/>
            </a:xfrm>
            <a:prstGeom prst="line">
              <a:avLst/>
            </a:prstGeom>
            <a:noFill/>
            <a:ln w="25400">
              <a:solidFill>
                <a:schemeClr val="tx1"/>
              </a:solidFill>
              <a:round/>
              <a:headEnd/>
              <a:tailEnd/>
            </a:ln>
            <a:effectLst/>
          </p:spPr>
          <p:txBody>
            <a:bodyPr/>
            <a:lstStyle/>
            <a:p>
              <a:endParaRPr lang="en-US"/>
            </a:p>
          </p:txBody>
        </p:sp>
        <p:sp>
          <p:nvSpPr>
            <p:cNvPr id="10287" name="Line 47"/>
            <p:cNvSpPr>
              <a:spLocks noChangeShapeType="1"/>
            </p:cNvSpPr>
            <p:nvPr/>
          </p:nvSpPr>
          <p:spPr bwMode="auto">
            <a:xfrm rot="-5400000">
              <a:off x="358" y="654"/>
              <a:ext cx="68" cy="0"/>
            </a:xfrm>
            <a:prstGeom prst="line">
              <a:avLst/>
            </a:prstGeom>
            <a:noFill/>
            <a:ln w="25400">
              <a:solidFill>
                <a:schemeClr val="tx1"/>
              </a:solidFill>
              <a:round/>
              <a:headEnd/>
              <a:tailEnd/>
            </a:ln>
            <a:effectLst/>
          </p:spPr>
          <p:txBody>
            <a:bodyPr/>
            <a:lstStyle/>
            <a:p>
              <a:endParaRPr lang="en-US"/>
            </a:p>
          </p:txBody>
        </p:sp>
        <p:sp>
          <p:nvSpPr>
            <p:cNvPr id="10288" name="Line 48"/>
            <p:cNvSpPr>
              <a:spLocks noChangeShapeType="1"/>
            </p:cNvSpPr>
            <p:nvPr/>
          </p:nvSpPr>
          <p:spPr bwMode="auto">
            <a:xfrm rot="-5400000">
              <a:off x="680" y="654"/>
              <a:ext cx="68" cy="0"/>
            </a:xfrm>
            <a:prstGeom prst="line">
              <a:avLst/>
            </a:prstGeom>
            <a:noFill/>
            <a:ln w="25400">
              <a:solidFill>
                <a:schemeClr val="tx1"/>
              </a:solidFill>
              <a:round/>
              <a:headEnd/>
              <a:tailEnd/>
            </a:ln>
            <a:effectLst/>
          </p:spPr>
          <p:txBody>
            <a:bodyPr/>
            <a:lstStyle/>
            <a:p>
              <a:endParaRPr lang="en-US"/>
            </a:p>
          </p:txBody>
        </p:sp>
        <p:sp>
          <p:nvSpPr>
            <p:cNvPr id="10289" name="Line 49"/>
            <p:cNvSpPr>
              <a:spLocks noChangeShapeType="1"/>
            </p:cNvSpPr>
            <p:nvPr/>
          </p:nvSpPr>
          <p:spPr bwMode="auto">
            <a:xfrm rot="-5400000">
              <a:off x="45" y="653"/>
              <a:ext cx="68" cy="0"/>
            </a:xfrm>
            <a:prstGeom prst="line">
              <a:avLst/>
            </a:prstGeom>
            <a:noFill/>
            <a:ln w="25400">
              <a:solidFill>
                <a:schemeClr val="tx1"/>
              </a:solidFill>
              <a:round/>
              <a:headEnd/>
              <a:tailEnd/>
            </a:ln>
            <a:effectLst/>
          </p:spPr>
          <p:txBody>
            <a:bodyPr/>
            <a:lstStyle/>
            <a:p>
              <a:endParaRPr lang="en-US"/>
            </a:p>
          </p:txBody>
        </p:sp>
        <p:sp>
          <p:nvSpPr>
            <p:cNvPr id="10290" name="Text Box 50"/>
            <p:cNvSpPr txBox="1">
              <a:spLocks noChangeArrowheads="1"/>
            </p:cNvSpPr>
            <p:nvPr/>
          </p:nvSpPr>
          <p:spPr bwMode="auto">
            <a:xfrm>
              <a:off x="0" y="477"/>
              <a:ext cx="159" cy="154"/>
            </a:xfrm>
            <a:prstGeom prst="rect">
              <a:avLst/>
            </a:prstGeom>
            <a:noFill/>
            <a:ln w="9525">
              <a:noFill/>
              <a:miter lim="800000"/>
              <a:headEnd/>
              <a:tailEnd/>
            </a:ln>
            <a:effectLst/>
          </p:spPr>
          <p:txBody>
            <a:bodyPr>
              <a:spAutoFit/>
            </a:bodyPr>
            <a:lstStyle/>
            <a:p>
              <a:pPr>
                <a:spcBef>
                  <a:spcPct val="50000"/>
                </a:spcBef>
              </a:pPr>
              <a:r>
                <a:rPr lang="en-CA" sz="1000"/>
                <a:t>0</a:t>
              </a:r>
            </a:p>
          </p:txBody>
        </p:sp>
        <p:sp>
          <p:nvSpPr>
            <p:cNvPr id="10291" name="Text Box 51"/>
            <p:cNvSpPr txBox="1">
              <a:spLocks noChangeArrowheads="1"/>
            </p:cNvSpPr>
            <p:nvPr/>
          </p:nvSpPr>
          <p:spPr bwMode="auto">
            <a:xfrm>
              <a:off x="189" y="477"/>
              <a:ext cx="363" cy="154"/>
            </a:xfrm>
            <a:prstGeom prst="rect">
              <a:avLst/>
            </a:prstGeom>
            <a:noFill/>
            <a:ln w="9525">
              <a:noFill/>
              <a:miter lim="800000"/>
              <a:headEnd/>
              <a:tailEnd/>
            </a:ln>
            <a:effectLst/>
          </p:spPr>
          <p:txBody>
            <a:bodyPr>
              <a:spAutoFit/>
            </a:bodyPr>
            <a:lstStyle/>
            <a:p>
              <a:pPr algn="r">
                <a:spcBef>
                  <a:spcPct val="50000"/>
                </a:spcBef>
              </a:pPr>
              <a:r>
                <a:rPr lang="en-CA" sz="1000"/>
                <a:t> 500m</a:t>
              </a:r>
            </a:p>
          </p:txBody>
        </p:sp>
        <p:sp>
          <p:nvSpPr>
            <p:cNvPr id="10292" name="Text Box 52"/>
            <p:cNvSpPr txBox="1">
              <a:spLocks noChangeArrowheads="1"/>
            </p:cNvSpPr>
            <p:nvPr/>
          </p:nvSpPr>
          <p:spPr bwMode="auto">
            <a:xfrm>
              <a:off x="552" y="477"/>
              <a:ext cx="318" cy="154"/>
            </a:xfrm>
            <a:prstGeom prst="rect">
              <a:avLst/>
            </a:prstGeom>
            <a:noFill/>
            <a:ln w="9525">
              <a:noFill/>
              <a:miter lim="800000"/>
              <a:headEnd/>
              <a:tailEnd/>
            </a:ln>
            <a:effectLst/>
          </p:spPr>
          <p:txBody>
            <a:bodyPr>
              <a:spAutoFit/>
            </a:bodyPr>
            <a:lstStyle/>
            <a:p>
              <a:pPr algn="ctr">
                <a:spcBef>
                  <a:spcPct val="50000"/>
                </a:spcBef>
              </a:pPr>
              <a:r>
                <a:rPr lang="en-CA" sz="1000"/>
                <a:t> 1 km</a:t>
              </a:r>
            </a:p>
          </p:txBody>
        </p:sp>
      </p:grpSp>
    </p:spTree>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99FF33">
              <a:alpha val="89999"/>
            </a:srgbClr>
          </a:solidFill>
          <a:ln w="9525">
            <a:noFill/>
            <a:miter lim="800000"/>
            <a:headEnd/>
            <a:tailEnd/>
          </a:ln>
          <a:effectLst/>
        </p:spPr>
        <p:txBody>
          <a:bodyPr wrap="none" anchor="ctr"/>
          <a:lstStyle/>
          <a:p>
            <a:endParaRPr lang="en-US"/>
          </a:p>
        </p:txBody>
      </p:sp>
      <p:sp>
        <p:nvSpPr>
          <p:cNvPr id="2056" name="Freeform 8"/>
          <p:cNvSpPr>
            <a:spLocks/>
          </p:cNvSpPr>
          <p:nvPr/>
        </p:nvSpPr>
        <p:spPr bwMode="auto">
          <a:xfrm>
            <a:off x="1519238" y="3810000"/>
            <a:ext cx="7021512" cy="3054350"/>
          </a:xfrm>
          <a:custGeom>
            <a:avLst/>
            <a:gdLst/>
            <a:ahLst/>
            <a:cxnLst>
              <a:cxn ang="0">
                <a:pos x="144" y="1924"/>
              </a:cxn>
              <a:cxn ang="0">
                <a:pos x="96" y="1683"/>
              </a:cxn>
              <a:cxn ang="0">
                <a:pos x="144" y="1395"/>
              </a:cxn>
              <a:cxn ang="0">
                <a:pos x="48" y="1154"/>
              </a:cxn>
              <a:cxn ang="0">
                <a:pos x="0" y="962"/>
              </a:cxn>
              <a:cxn ang="0">
                <a:pos x="0" y="722"/>
              </a:cxn>
              <a:cxn ang="0">
                <a:pos x="96" y="433"/>
              </a:cxn>
              <a:cxn ang="0">
                <a:pos x="192" y="433"/>
              </a:cxn>
              <a:cxn ang="0">
                <a:pos x="384" y="337"/>
              </a:cxn>
              <a:cxn ang="0">
                <a:pos x="577" y="289"/>
              </a:cxn>
              <a:cxn ang="0">
                <a:pos x="769" y="241"/>
              </a:cxn>
              <a:cxn ang="0">
                <a:pos x="961" y="97"/>
              </a:cxn>
              <a:cxn ang="0">
                <a:pos x="1154" y="145"/>
              </a:cxn>
              <a:cxn ang="0">
                <a:pos x="1394" y="193"/>
              </a:cxn>
              <a:cxn ang="0">
                <a:pos x="1490" y="289"/>
              </a:cxn>
              <a:cxn ang="0">
                <a:pos x="1586" y="385"/>
              </a:cxn>
              <a:cxn ang="0">
                <a:pos x="1538" y="241"/>
              </a:cxn>
              <a:cxn ang="0">
                <a:pos x="1586" y="97"/>
              </a:cxn>
              <a:cxn ang="0">
                <a:pos x="1739" y="16"/>
              </a:cxn>
              <a:cxn ang="0">
                <a:pos x="1827" y="97"/>
              </a:cxn>
              <a:cxn ang="0">
                <a:pos x="1971" y="0"/>
              </a:cxn>
              <a:cxn ang="0">
                <a:pos x="2308" y="97"/>
              </a:cxn>
              <a:cxn ang="0">
                <a:pos x="2548" y="241"/>
              </a:cxn>
              <a:cxn ang="0">
                <a:pos x="2644" y="337"/>
              </a:cxn>
              <a:cxn ang="0">
                <a:pos x="2740" y="145"/>
              </a:cxn>
              <a:cxn ang="0">
                <a:pos x="2933" y="241"/>
              </a:cxn>
              <a:cxn ang="0">
                <a:pos x="3077" y="337"/>
              </a:cxn>
              <a:cxn ang="0">
                <a:pos x="3125" y="433"/>
              </a:cxn>
              <a:cxn ang="0">
                <a:pos x="3221" y="385"/>
              </a:cxn>
              <a:cxn ang="0">
                <a:pos x="3414" y="433"/>
              </a:cxn>
              <a:cxn ang="0">
                <a:pos x="3702" y="481"/>
              </a:cxn>
              <a:cxn ang="0">
                <a:pos x="3991" y="577"/>
              </a:cxn>
              <a:cxn ang="0">
                <a:pos x="4135" y="577"/>
              </a:cxn>
              <a:cxn ang="0">
                <a:pos x="4231" y="674"/>
              </a:cxn>
              <a:cxn ang="0">
                <a:pos x="4327" y="770"/>
              </a:cxn>
              <a:cxn ang="0">
                <a:pos x="4423" y="1202"/>
              </a:cxn>
              <a:cxn ang="0">
                <a:pos x="4327" y="1443"/>
              </a:cxn>
              <a:cxn ang="0">
                <a:pos x="4231" y="1539"/>
              </a:cxn>
              <a:cxn ang="0">
                <a:pos x="4087" y="1587"/>
              </a:cxn>
              <a:cxn ang="0">
                <a:pos x="3942" y="1779"/>
              </a:cxn>
            </a:cxnLst>
            <a:rect l="0" t="0" r="r" b="b"/>
            <a:pathLst>
              <a:path w="4423" h="1924">
                <a:moveTo>
                  <a:pt x="3942" y="1924"/>
                </a:moveTo>
                <a:lnTo>
                  <a:pt x="144" y="1924"/>
                </a:lnTo>
                <a:lnTo>
                  <a:pt x="144" y="1779"/>
                </a:lnTo>
                <a:lnTo>
                  <a:pt x="96" y="1683"/>
                </a:lnTo>
                <a:lnTo>
                  <a:pt x="144" y="1587"/>
                </a:lnTo>
                <a:lnTo>
                  <a:pt x="144" y="1395"/>
                </a:lnTo>
                <a:lnTo>
                  <a:pt x="96" y="1251"/>
                </a:lnTo>
                <a:lnTo>
                  <a:pt x="48" y="1154"/>
                </a:lnTo>
                <a:lnTo>
                  <a:pt x="48" y="1106"/>
                </a:lnTo>
                <a:lnTo>
                  <a:pt x="0" y="962"/>
                </a:lnTo>
                <a:lnTo>
                  <a:pt x="48" y="866"/>
                </a:lnTo>
                <a:lnTo>
                  <a:pt x="0" y="722"/>
                </a:lnTo>
                <a:lnTo>
                  <a:pt x="48" y="481"/>
                </a:lnTo>
                <a:lnTo>
                  <a:pt x="96" y="433"/>
                </a:lnTo>
                <a:lnTo>
                  <a:pt x="144" y="481"/>
                </a:lnTo>
                <a:lnTo>
                  <a:pt x="192" y="433"/>
                </a:lnTo>
                <a:lnTo>
                  <a:pt x="192" y="337"/>
                </a:lnTo>
                <a:lnTo>
                  <a:pt x="384" y="337"/>
                </a:lnTo>
                <a:lnTo>
                  <a:pt x="481" y="385"/>
                </a:lnTo>
                <a:lnTo>
                  <a:pt x="577" y="289"/>
                </a:lnTo>
                <a:lnTo>
                  <a:pt x="625" y="289"/>
                </a:lnTo>
                <a:lnTo>
                  <a:pt x="769" y="241"/>
                </a:lnTo>
                <a:lnTo>
                  <a:pt x="961" y="193"/>
                </a:lnTo>
                <a:lnTo>
                  <a:pt x="961" y="97"/>
                </a:lnTo>
                <a:lnTo>
                  <a:pt x="1058" y="97"/>
                </a:lnTo>
                <a:lnTo>
                  <a:pt x="1154" y="145"/>
                </a:lnTo>
                <a:lnTo>
                  <a:pt x="1250" y="145"/>
                </a:lnTo>
                <a:lnTo>
                  <a:pt x="1394" y="193"/>
                </a:lnTo>
                <a:lnTo>
                  <a:pt x="1442" y="193"/>
                </a:lnTo>
                <a:lnTo>
                  <a:pt x="1490" y="289"/>
                </a:lnTo>
                <a:lnTo>
                  <a:pt x="1538" y="385"/>
                </a:lnTo>
                <a:lnTo>
                  <a:pt x="1586" y="385"/>
                </a:lnTo>
                <a:lnTo>
                  <a:pt x="1538" y="289"/>
                </a:lnTo>
                <a:lnTo>
                  <a:pt x="1538" y="241"/>
                </a:lnTo>
                <a:lnTo>
                  <a:pt x="1538" y="145"/>
                </a:lnTo>
                <a:lnTo>
                  <a:pt x="1586" y="97"/>
                </a:lnTo>
                <a:lnTo>
                  <a:pt x="1635" y="32"/>
                </a:lnTo>
                <a:lnTo>
                  <a:pt x="1739" y="16"/>
                </a:lnTo>
                <a:lnTo>
                  <a:pt x="1803" y="32"/>
                </a:lnTo>
                <a:lnTo>
                  <a:pt x="1827" y="97"/>
                </a:lnTo>
                <a:lnTo>
                  <a:pt x="1875" y="145"/>
                </a:lnTo>
                <a:lnTo>
                  <a:pt x="1971" y="0"/>
                </a:lnTo>
                <a:lnTo>
                  <a:pt x="2067" y="0"/>
                </a:lnTo>
                <a:lnTo>
                  <a:pt x="2308" y="97"/>
                </a:lnTo>
                <a:lnTo>
                  <a:pt x="2452" y="193"/>
                </a:lnTo>
                <a:lnTo>
                  <a:pt x="2548" y="241"/>
                </a:lnTo>
                <a:lnTo>
                  <a:pt x="2596" y="289"/>
                </a:lnTo>
                <a:lnTo>
                  <a:pt x="2644" y="337"/>
                </a:lnTo>
                <a:lnTo>
                  <a:pt x="2644" y="289"/>
                </a:lnTo>
                <a:lnTo>
                  <a:pt x="2740" y="145"/>
                </a:lnTo>
                <a:lnTo>
                  <a:pt x="2885" y="145"/>
                </a:lnTo>
                <a:lnTo>
                  <a:pt x="2933" y="241"/>
                </a:lnTo>
                <a:lnTo>
                  <a:pt x="2981" y="289"/>
                </a:lnTo>
                <a:lnTo>
                  <a:pt x="3077" y="337"/>
                </a:lnTo>
                <a:lnTo>
                  <a:pt x="3077" y="385"/>
                </a:lnTo>
                <a:lnTo>
                  <a:pt x="3125" y="433"/>
                </a:lnTo>
                <a:lnTo>
                  <a:pt x="3173" y="433"/>
                </a:lnTo>
                <a:lnTo>
                  <a:pt x="3221" y="385"/>
                </a:lnTo>
                <a:lnTo>
                  <a:pt x="3365" y="385"/>
                </a:lnTo>
                <a:lnTo>
                  <a:pt x="3414" y="433"/>
                </a:lnTo>
                <a:lnTo>
                  <a:pt x="3558" y="433"/>
                </a:lnTo>
                <a:lnTo>
                  <a:pt x="3702" y="481"/>
                </a:lnTo>
                <a:lnTo>
                  <a:pt x="3798" y="625"/>
                </a:lnTo>
                <a:lnTo>
                  <a:pt x="3991" y="577"/>
                </a:lnTo>
                <a:lnTo>
                  <a:pt x="4039" y="529"/>
                </a:lnTo>
                <a:lnTo>
                  <a:pt x="4135" y="577"/>
                </a:lnTo>
                <a:lnTo>
                  <a:pt x="4183" y="625"/>
                </a:lnTo>
                <a:lnTo>
                  <a:pt x="4231" y="674"/>
                </a:lnTo>
                <a:lnTo>
                  <a:pt x="4279" y="770"/>
                </a:lnTo>
                <a:lnTo>
                  <a:pt x="4327" y="770"/>
                </a:lnTo>
                <a:lnTo>
                  <a:pt x="4375" y="962"/>
                </a:lnTo>
                <a:lnTo>
                  <a:pt x="4423" y="1202"/>
                </a:lnTo>
                <a:lnTo>
                  <a:pt x="4327" y="1347"/>
                </a:lnTo>
                <a:lnTo>
                  <a:pt x="4327" y="1443"/>
                </a:lnTo>
                <a:lnTo>
                  <a:pt x="4279" y="1491"/>
                </a:lnTo>
                <a:lnTo>
                  <a:pt x="4231" y="1539"/>
                </a:lnTo>
                <a:lnTo>
                  <a:pt x="4183" y="1587"/>
                </a:lnTo>
                <a:lnTo>
                  <a:pt x="4087" y="1587"/>
                </a:lnTo>
                <a:lnTo>
                  <a:pt x="4039" y="1635"/>
                </a:lnTo>
                <a:lnTo>
                  <a:pt x="3942" y="1779"/>
                </a:lnTo>
                <a:lnTo>
                  <a:pt x="3942" y="1924"/>
                </a:lnTo>
                <a:close/>
              </a:path>
            </a:pathLst>
          </a:custGeom>
          <a:solidFill>
            <a:schemeClr val="accent1"/>
          </a:solidFill>
          <a:ln w="9525">
            <a:noFill/>
            <a:round/>
            <a:headEnd/>
            <a:tailEnd/>
          </a:ln>
          <a:effectLst/>
        </p:spPr>
        <p:txBody>
          <a:bodyPr/>
          <a:lstStyle/>
          <a:p>
            <a:endParaRPr lang="en-US"/>
          </a:p>
        </p:txBody>
      </p:sp>
      <p:sp>
        <p:nvSpPr>
          <p:cNvPr id="2057" name="Freeform 9"/>
          <p:cNvSpPr>
            <a:spLocks/>
          </p:cNvSpPr>
          <p:nvPr/>
        </p:nvSpPr>
        <p:spPr bwMode="auto">
          <a:xfrm>
            <a:off x="490538" y="-438150"/>
            <a:ext cx="9882187" cy="7577138"/>
          </a:xfrm>
          <a:custGeom>
            <a:avLst/>
            <a:gdLst/>
            <a:ahLst/>
            <a:cxnLst>
              <a:cxn ang="0">
                <a:pos x="5456" y="4554"/>
              </a:cxn>
              <a:cxn ang="0">
                <a:pos x="5456" y="650"/>
              </a:cxn>
              <a:cxn ang="0">
                <a:pos x="840" y="650"/>
              </a:cxn>
              <a:cxn ang="0">
                <a:pos x="414" y="1739"/>
              </a:cxn>
              <a:cxn ang="0">
                <a:pos x="696" y="1888"/>
              </a:cxn>
              <a:cxn ang="0">
                <a:pos x="702" y="2285"/>
              </a:cxn>
              <a:cxn ang="0">
                <a:pos x="1124" y="2406"/>
              </a:cxn>
              <a:cxn ang="0">
                <a:pos x="1439" y="2346"/>
              </a:cxn>
              <a:cxn ang="0">
                <a:pos x="1561" y="1983"/>
              </a:cxn>
              <a:cxn ang="0">
                <a:pos x="1850" y="1983"/>
              </a:cxn>
              <a:cxn ang="0">
                <a:pos x="2090" y="2222"/>
              </a:cxn>
              <a:cxn ang="0">
                <a:pos x="2331" y="2127"/>
              </a:cxn>
              <a:cxn ang="0">
                <a:pos x="2523" y="2222"/>
              </a:cxn>
              <a:cxn ang="0">
                <a:pos x="2811" y="2127"/>
              </a:cxn>
              <a:cxn ang="0">
                <a:pos x="3244" y="2127"/>
              </a:cxn>
              <a:cxn ang="0">
                <a:pos x="3677" y="2412"/>
              </a:cxn>
              <a:cxn ang="0">
                <a:pos x="4206" y="2697"/>
              </a:cxn>
              <a:cxn ang="0">
                <a:pos x="4013" y="2746"/>
              </a:cxn>
              <a:cxn ang="0">
                <a:pos x="3533" y="2554"/>
              </a:cxn>
              <a:cxn ang="0">
                <a:pos x="3340" y="2507"/>
              </a:cxn>
              <a:cxn ang="0">
                <a:pos x="3292" y="2649"/>
              </a:cxn>
              <a:cxn ang="0">
                <a:pos x="3629" y="2746"/>
              </a:cxn>
              <a:cxn ang="0">
                <a:pos x="3725" y="2746"/>
              </a:cxn>
              <a:cxn ang="0">
                <a:pos x="3821" y="2936"/>
              </a:cxn>
              <a:cxn ang="0">
                <a:pos x="4590" y="3078"/>
              </a:cxn>
              <a:cxn ang="0">
                <a:pos x="4927" y="3221"/>
              </a:cxn>
              <a:cxn ang="0">
                <a:pos x="5119" y="3697"/>
              </a:cxn>
              <a:cxn ang="0">
                <a:pos x="5163" y="3844"/>
              </a:cxn>
              <a:cxn ang="0">
                <a:pos x="5011" y="4188"/>
              </a:cxn>
              <a:cxn ang="0">
                <a:pos x="4739" y="4404"/>
              </a:cxn>
              <a:cxn ang="0">
                <a:pos x="4659" y="4732"/>
              </a:cxn>
              <a:cxn ang="0">
                <a:pos x="5552" y="4649"/>
              </a:cxn>
              <a:cxn ang="0">
                <a:pos x="5456" y="4411"/>
              </a:cxn>
            </a:cxnLst>
            <a:rect l="0" t="0" r="r" b="b"/>
            <a:pathLst>
              <a:path w="6225" h="4773">
                <a:moveTo>
                  <a:pt x="5456" y="4554"/>
                </a:moveTo>
                <a:cubicBezTo>
                  <a:pt x="5840" y="2928"/>
                  <a:pt x="6225" y="1301"/>
                  <a:pt x="5456" y="650"/>
                </a:cubicBezTo>
                <a:cubicBezTo>
                  <a:pt x="4687" y="0"/>
                  <a:pt x="1680" y="469"/>
                  <a:pt x="840" y="650"/>
                </a:cubicBezTo>
                <a:cubicBezTo>
                  <a:pt x="0" y="832"/>
                  <a:pt x="438" y="1533"/>
                  <a:pt x="414" y="1739"/>
                </a:cubicBezTo>
                <a:cubicBezTo>
                  <a:pt x="390" y="1945"/>
                  <a:pt x="648" y="1797"/>
                  <a:pt x="696" y="1888"/>
                </a:cubicBezTo>
                <a:cubicBezTo>
                  <a:pt x="744" y="1979"/>
                  <a:pt x="631" y="2199"/>
                  <a:pt x="702" y="2285"/>
                </a:cubicBezTo>
                <a:cubicBezTo>
                  <a:pt x="773" y="2371"/>
                  <a:pt x="1001" y="2396"/>
                  <a:pt x="1124" y="2406"/>
                </a:cubicBezTo>
                <a:cubicBezTo>
                  <a:pt x="1247" y="2416"/>
                  <a:pt x="1366" y="2417"/>
                  <a:pt x="1439" y="2346"/>
                </a:cubicBezTo>
                <a:cubicBezTo>
                  <a:pt x="1512" y="2275"/>
                  <a:pt x="1493" y="2043"/>
                  <a:pt x="1561" y="1983"/>
                </a:cubicBezTo>
                <a:cubicBezTo>
                  <a:pt x="1629" y="1923"/>
                  <a:pt x="1762" y="1944"/>
                  <a:pt x="1850" y="1983"/>
                </a:cubicBezTo>
                <a:cubicBezTo>
                  <a:pt x="1938" y="2023"/>
                  <a:pt x="2010" y="2198"/>
                  <a:pt x="2090" y="2222"/>
                </a:cubicBezTo>
                <a:cubicBezTo>
                  <a:pt x="2170" y="2246"/>
                  <a:pt x="2259" y="2127"/>
                  <a:pt x="2331" y="2127"/>
                </a:cubicBezTo>
                <a:cubicBezTo>
                  <a:pt x="2403" y="2127"/>
                  <a:pt x="2443" y="2222"/>
                  <a:pt x="2523" y="2222"/>
                </a:cubicBezTo>
                <a:cubicBezTo>
                  <a:pt x="2603" y="2222"/>
                  <a:pt x="2691" y="2143"/>
                  <a:pt x="2811" y="2127"/>
                </a:cubicBezTo>
                <a:cubicBezTo>
                  <a:pt x="2931" y="2111"/>
                  <a:pt x="3100" y="2079"/>
                  <a:pt x="3244" y="2127"/>
                </a:cubicBezTo>
                <a:cubicBezTo>
                  <a:pt x="3388" y="2174"/>
                  <a:pt x="3517" y="2317"/>
                  <a:pt x="3677" y="2412"/>
                </a:cubicBezTo>
                <a:cubicBezTo>
                  <a:pt x="3837" y="2507"/>
                  <a:pt x="4150" y="2642"/>
                  <a:pt x="4206" y="2697"/>
                </a:cubicBezTo>
                <a:cubicBezTo>
                  <a:pt x="4262" y="2752"/>
                  <a:pt x="4125" y="2769"/>
                  <a:pt x="4013" y="2746"/>
                </a:cubicBezTo>
                <a:cubicBezTo>
                  <a:pt x="3901" y="2722"/>
                  <a:pt x="3645" y="2594"/>
                  <a:pt x="3533" y="2554"/>
                </a:cubicBezTo>
                <a:cubicBezTo>
                  <a:pt x="3421" y="2515"/>
                  <a:pt x="3380" y="2491"/>
                  <a:pt x="3340" y="2507"/>
                </a:cubicBezTo>
                <a:cubicBezTo>
                  <a:pt x="3300" y="2523"/>
                  <a:pt x="3244" y="2610"/>
                  <a:pt x="3292" y="2649"/>
                </a:cubicBezTo>
                <a:cubicBezTo>
                  <a:pt x="3340" y="2689"/>
                  <a:pt x="3557" y="2730"/>
                  <a:pt x="3629" y="2746"/>
                </a:cubicBezTo>
                <a:cubicBezTo>
                  <a:pt x="3701" y="2761"/>
                  <a:pt x="3693" y="2714"/>
                  <a:pt x="3725" y="2746"/>
                </a:cubicBezTo>
                <a:cubicBezTo>
                  <a:pt x="3757" y="2777"/>
                  <a:pt x="3677" y="2880"/>
                  <a:pt x="3821" y="2936"/>
                </a:cubicBezTo>
                <a:cubicBezTo>
                  <a:pt x="3965" y="2991"/>
                  <a:pt x="4406" y="3031"/>
                  <a:pt x="4590" y="3078"/>
                </a:cubicBezTo>
                <a:cubicBezTo>
                  <a:pt x="4774" y="3126"/>
                  <a:pt x="4839" y="3118"/>
                  <a:pt x="4927" y="3221"/>
                </a:cubicBezTo>
                <a:cubicBezTo>
                  <a:pt x="5015" y="3324"/>
                  <a:pt x="5080" y="3593"/>
                  <a:pt x="5119" y="3697"/>
                </a:cubicBezTo>
                <a:cubicBezTo>
                  <a:pt x="5158" y="3801"/>
                  <a:pt x="5181" y="3762"/>
                  <a:pt x="5163" y="3844"/>
                </a:cubicBezTo>
                <a:cubicBezTo>
                  <a:pt x="5145" y="3926"/>
                  <a:pt x="5082" y="4095"/>
                  <a:pt x="5011" y="4188"/>
                </a:cubicBezTo>
                <a:cubicBezTo>
                  <a:pt x="4940" y="4281"/>
                  <a:pt x="4798" y="4313"/>
                  <a:pt x="4739" y="4404"/>
                </a:cubicBezTo>
                <a:cubicBezTo>
                  <a:pt x="4680" y="4495"/>
                  <a:pt x="4524" y="4691"/>
                  <a:pt x="4659" y="4732"/>
                </a:cubicBezTo>
                <a:cubicBezTo>
                  <a:pt x="4794" y="4773"/>
                  <a:pt x="5419" y="4703"/>
                  <a:pt x="5552" y="4649"/>
                </a:cubicBezTo>
                <a:cubicBezTo>
                  <a:pt x="5685" y="4595"/>
                  <a:pt x="5424" y="4490"/>
                  <a:pt x="5456" y="4411"/>
                </a:cubicBezTo>
              </a:path>
            </a:pathLst>
          </a:custGeom>
          <a:solidFill>
            <a:srgbClr val="66CC00"/>
          </a:solidFill>
          <a:ln w="9525">
            <a:noFill/>
            <a:round/>
            <a:headEnd/>
            <a:tailEnd/>
          </a:ln>
          <a:effectLst/>
        </p:spPr>
        <p:txBody>
          <a:bodyPr/>
          <a:lstStyle/>
          <a:p>
            <a:endParaRPr lang="en-US"/>
          </a:p>
        </p:txBody>
      </p:sp>
      <p:sp>
        <p:nvSpPr>
          <p:cNvPr id="2058" name="Freeform 10"/>
          <p:cNvSpPr>
            <a:spLocks/>
          </p:cNvSpPr>
          <p:nvPr/>
        </p:nvSpPr>
        <p:spPr bwMode="auto">
          <a:xfrm>
            <a:off x="1976438" y="681038"/>
            <a:ext cx="7175500" cy="2671762"/>
          </a:xfrm>
          <a:custGeom>
            <a:avLst/>
            <a:gdLst/>
            <a:ahLst/>
            <a:cxnLst>
              <a:cxn ang="0">
                <a:pos x="193" y="0"/>
              </a:cxn>
              <a:cxn ang="0">
                <a:pos x="4520" y="0"/>
              </a:cxn>
              <a:cxn ang="0">
                <a:pos x="4520" y="1923"/>
              </a:cxn>
              <a:cxn ang="0">
                <a:pos x="4472" y="1827"/>
              </a:cxn>
              <a:cxn ang="0">
                <a:pos x="4376" y="1827"/>
              </a:cxn>
              <a:cxn ang="0">
                <a:pos x="4039" y="1635"/>
              </a:cxn>
              <a:cxn ang="0">
                <a:pos x="4087" y="1539"/>
              </a:cxn>
              <a:cxn ang="0">
                <a:pos x="4087" y="1443"/>
              </a:cxn>
              <a:cxn ang="0">
                <a:pos x="3943" y="1394"/>
              </a:cxn>
              <a:cxn ang="0">
                <a:pos x="3751" y="1443"/>
              </a:cxn>
              <a:cxn ang="0">
                <a:pos x="3799" y="1346"/>
              </a:cxn>
              <a:cxn ang="0">
                <a:pos x="3751" y="1250"/>
              </a:cxn>
              <a:cxn ang="0">
                <a:pos x="3847" y="1154"/>
              </a:cxn>
              <a:cxn ang="0">
                <a:pos x="3703" y="962"/>
              </a:cxn>
              <a:cxn ang="0">
                <a:pos x="3462" y="769"/>
              </a:cxn>
              <a:cxn ang="0">
                <a:pos x="2500" y="1106"/>
              </a:cxn>
              <a:cxn ang="0">
                <a:pos x="2308" y="1106"/>
              </a:cxn>
              <a:cxn ang="0">
                <a:pos x="2164" y="1058"/>
              </a:cxn>
              <a:cxn ang="0">
                <a:pos x="2068" y="1106"/>
              </a:cxn>
              <a:cxn ang="0">
                <a:pos x="1972" y="1010"/>
              </a:cxn>
              <a:cxn ang="0">
                <a:pos x="1779" y="1106"/>
              </a:cxn>
              <a:cxn ang="0">
                <a:pos x="1635" y="1058"/>
              </a:cxn>
              <a:cxn ang="0">
                <a:pos x="1539" y="1106"/>
              </a:cxn>
              <a:cxn ang="0">
                <a:pos x="1443" y="1058"/>
              </a:cxn>
              <a:cxn ang="0">
                <a:pos x="1250" y="1154"/>
              </a:cxn>
              <a:cxn ang="0">
                <a:pos x="1202" y="1106"/>
              </a:cxn>
              <a:cxn ang="0">
                <a:pos x="1250" y="866"/>
              </a:cxn>
              <a:cxn ang="0">
                <a:pos x="1154" y="769"/>
              </a:cxn>
              <a:cxn ang="0">
                <a:pos x="1106" y="577"/>
              </a:cxn>
              <a:cxn ang="0">
                <a:pos x="962" y="529"/>
              </a:cxn>
              <a:cxn ang="0">
                <a:pos x="914" y="577"/>
              </a:cxn>
              <a:cxn ang="0">
                <a:pos x="866" y="817"/>
              </a:cxn>
              <a:cxn ang="0">
                <a:pos x="625" y="962"/>
              </a:cxn>
              <a:cxn ang="0">
                <a:pos x="481" y="866"/>
              </a:cxn>
              <a:cxn ang="0">
                <a:pos x="289" y="817"/>
              </a:cxn>
              <a:cxn ang="0">
                <a:pos x="144" y="721"/>
              </a:cxn>
              <a:cxn ang="0">
                <a:pos x="0" y="481"/>
              </a:cxn>
              <a:cxn ang="0">
                <a:pos x="48" y="240"/>
              </a:cxn>
              <a:cxn ang="0">
                <a:pos x="193" y="0"/>
              </a:cxn>
            </a:cxnLst>
            <a:rect l="0" t="0" r="r" b="b"/>
            <a:pathLst>
              <a:path w="4520" h="1923">
                <a:moveTo>
                  <a:pt x="193" y="0"/>
                </a:moveTo>
                <a:lnTo>
                  <a:pt x="4520" y="0"/>
                </a:lnTo>
                <a:lnTo>
                  <a:pt x="4520" y="1923"/>
                </a:lnTo>
                <a:lnTo>
                  <a:pt x="4472" y="1827"/>
                </a:lnTo>
                <a:lnTo>
                  <a:pt x="4376" y="1827"/>
                </a:lnTo>
                <a:lnTo>
                  <a:pt x="4039" y="1635"/>
                </a:lnTo>
                <a:lnTo>
                  <a:pt x="4087" y="1539"/>
                </a:lnTo>
                <a:lnTo>
                  <a:pt x="4087" y="1443"/>
                </a:lnTo>
                <a:lnTo>
                  <a:pt x="3943" y="1394"/>
                </a:lnTo>
                <a:lnTo>
                  <a:pt x="3751" y="1443"/>
                </a:lnTo>
                <a:lnTo>
                  <a:pt x="3799" y="1346"/>
                </a:lnTo>
                <a:lnTo>
                  <a:pt x="3751" y="1250"/>
                </a:lnTo>
                <a:lnTo>
                  <a:pt x="3847" y="1154"/>
                </a:lnTo>
                <a:lnTo>
                  <a:pt x="3703" y="962"/>
                </a:lnTo>
                <a:lnTo>
                  <a:pt x="3462" y="769"/>
                </a:lnTo>
                <a:lnTo>
                  <a:pt x="2500" y="1106"/>
                </a:lnTo>
                <a:lnTo>
                  <a:pt x="2308" y="1106"/>
                </a:lnTo>
                <a:lnTo>
                  <a:pt x="2164" y="1058"/>
                </a:lnTo>
                <a:lnTo>
                  <a:pt x="2068" y="1106"/>
                </a:lnTo>
                <a:lnTo>
                  <a:pt x="1972" y="1010"/>
                </a:lnTo>
                <a:lnTo>
                  <a:pt x="1779" y="1106"/>
                </a:lnTo>
                <a:lnTo>
                  <a:pt x="1635" y="1058"/>
                </a:lnTo>
                <a:lnTo>
                  <a:pt x="1539" y="1106"/>
                </a:lnTo>
                <a:lnTo>
                  <a:pt x="1443" y="1058"/>
                </a:lnTo>
                <a:lnTo>
                  <a:pt x="1250" y="1154"/>
                </a:lnTo>
                <a:lnTo>
                  <a:pt x="1202" y="1106"/>
                </a:lnTo>
                <a:lnTo>
                  <a:pt x="1250" y="866"/>
                </a:lnTo>
                <a:lnTo>
                  <a:pt x="1154" y="769"/>
                </a:lnTo>
                <a:lnTo>
                  <a:pt x="1106" y="577"/>
                </a:lnTo>
                <a:lnTo>
                  <a:pt x="962" y="529"/>
                </a:lnTo>
                <a:lnTo>
                  <a:pt x="914" y="577"/>
                </a:lnTo>
                <a:lnTo>
                  <a:pt x="866" y="817"/>
                </a:lnTo>
                <a:lnTo>
                  <a:pt x="625" y="962"/>
                </a:lnTo>
                <a:lnTo>
                  <a:pt x="481" y="866"/>
                </a:lnTo>
                <a:lnTo>
                  <a:pt x="289" y="817"/>
                </a:lnTo>
                <a:lnTo>
                  <a:pt x="144" y="721"/>
                </a:lnTo>
                <a:lnTo>
                  <a:pt x="0" y="481"/>
                </a:lnTo>
                <a:lnTo>
                  <a:pt x="48" y="240"/>
                </a:lnTo>
                <a:lnTo>
                  <a:pt x="193" y="0"/>
                </a:lnTo>
                <a:close/>
              </a:path>
            </a:pathLst>
          </a:custGeom>
          <a:solidFill>
            <a:srgbClr val="B9FA00"/>
          </a:solidFill>
          <a:ln w="9525">
            <a:noFill/>
            <a:round/>
            <a:headEnd/>
            <a:tailEnd/>
          </a:ln>
          <a:effectLst/>
        </p:spPr>
        <p:txBody>
          <a:bodyPr/>
          <a:lstStyle/>
          <a:p>
            <a:endParaRPr lang="en-US"/>
          </a:p>
        </p:txBody>
      </p:sp>
      <p:sp>
        <p:nvSpPr>
          <p:cNvPr id="2055" name="Rectangle 7"/>
          <p:cNvSpPr>
            <a:spLocks noChangeArrowheads="1"/>
          </p:cNvSpPr>
          <p:nvPr/>
        </p:nvSpPr>
        <p:spPr bwMode="auto">
          <a:xfrm>
            <a:off x="0" y="0"/>
            <a:ext cx="9144000" cy="681038"/>
          </a:xfrm>
          <a:prstGeom prst="rect">
            <a:avLst/>
          </a:prstGeom>
          <a:solidFill>
            <a:srgbClr val="99FF33"/>
          </a:solidFill>
          <a:ln w="9525">
            <a:noFill/>
            <a:miter lim="800000"/>
            <a:headEnd/>
            <a:tailEnd/>
          </a:ln>
          <a:effectLst/>
        </p:spPr>
        <p:txBody>
          <a:bodyPr wrap="none" anchor="ctr"/>
          <a:lstStyle/>
          <a:p>
            <a:endParaRPr lang="en-US"/>
          </a:p>
        </p:txBody>
      </p:sp>
      <p:sp>
        <p:nvSpPr>
          <p:cNvPr id="2060" name="Text Box 12"/>
          <p:cNvSpPr txBox="1">
            <a:spLocks noChangeArrowheads="1"/>
          </p:cNvSpPr>
          <p:nvPr/>
        </p:nvSpPr>
        <p:spPr bwMode="auto">
          <a:xfrm>
            <a:off x="7835900" y="701675"/>
            <a:ext cx="1308100" cy="495300"/>
          </a:xfrm>
          <a:prstGeom prst="rect">
            <a:avLst/>
          </a:prstGeom>
          <a:solidFill>
            <a:schemeClr val="bg1"/>
          </a:solidFill>
          <a:ln w="38100">
            <a:solidFill>
              <a:srgbClr val="FF0000"/>
            </a:solidFill>
            <a:miter lim="800000"/>
            <a:headEnd/>
            <a:tailEnd/>
          </a:ln>
          <a:effectLst/>
        </p:spPr>
        <p:txBody>
          <a:bodyPr>
            <a:spAutoFit/>
          </a:bodyPr>
          <a:lstStyle/>
          <a:p>
            <a:pPr algn="ctr">
              <a:lnSpc>
                <a:spcPct val="75000"/>
              </a:lnSpc>
              <a:spcBef>
                <a:spcPct val="50000"/>
              </a:spcBef>
            </a:pPr>
            <a:r>
              <a:rPr lang="en-US" sz="1200" b="1"/>
              <a:t>Carthaginians</a:t>
            </a:r>
          </a:p>
          <a:p>
            <a:pPr algn="ctr">
              <a:lnSpc>
                <a:spcPct val="75000"/>
              </a:lnSpc>
              <a:spcBef>
                <a:spcPct val="50000"/>
              </a:spcBef>
            </a:pPr>
            <a:r>
              <a:rPr lang="en-US" sz="1200"/>
              <a:t>(Hannibal)</a:t>
            </a:r>
          </a:p>
        </p:txBody>
      </p:sp>
      <p:sp>
        <p:nvSpPr>
          <p:cNvPr id="2061" name="Text Box 13"/>
          <p:cNvSpPr txBox="1">
            <a:spLocks noChangeArrowheads="1"/>
          </p:cNvSpPr>
          <p:nvPr/>
        </p:nvSpPr>
        <p:spPr bwMode="auto">
          <a:xfrm>
            <a:off x="0" y="0"/>
            <a:ext cx="9144000" cy="730250"/>
          </a:xfrm>
          <a:prstGeom prst="rect">
            <a:avLst/>
          </a:prstGeom>
          <a:noFill/>
          <a:ln w="9525">
            <a:noFill/>
            <a:miter lim="800000"/>
            <a:headEnd/>
            <a:tailEnd/>
          </a:ln>
          <a:effectLst/>
        </p:spPr>
        <p:txBody>
          <a:bodyPr>
            <a:spAutoFit/>
          </a:bodyPr>
          <a:lstStyle/>
          <a:p>
            <a:pPr algn="just">
              <a:spcBef>
                <a:spcPct val="50000"/>
              </a:spcBef>
            </a:pPr>
            <a:r>
              <a:rPr lang="en-US" sz="1400">
                <a:latin typeface="Franklin Gothic Demi" pitchFamily="34" charset="0"/>
              </a:rPr>
              <a:t>Flaminius deploys his force in column formation, heavy infantry acting as an advance guard and cavalry as the rearguard. Hannibal deploys an infantry unit and camp in plain view of anyone entering the ravine to serve as bait and his remaining units uphill out of sight to serve as the ambush force.</a:t>
            </a:r>
          </a:p>
        </p:txBody>
      </p:sp>
      <p:pic>
        <p:nvPicPr>
          <p:cNvPr id="2062" name="Picture 14" descr="blue cavalry"/>
          <p:cNvPicPr>
            <a:picLocks noChangeAspect="1" noChangeArrowheads="1"/>
          </p:cNvPicPr>
          <p:nvPr/>
        </p:nvPicPr>
        <p:blipFill>
          <a:blip r:embed="rId3"/>
          <a:srcRect/>
          <a:stretch>
            <a:fillRect/>
          </a:stretch>
        </p:blipFill>
        <p:spPr bwMode="auto">
          <a:xfrm rot="5400000">
            <a:off x="-78581" y="3431381"/>
            <a:ext cx="457200" cy="300038"/>
          </a:xfrm>
          <a:prstGeom prst="rect">
            <a:avLst/>
          </a:prstGeom>
          <a:noFill/>
        </p:spPr>
      </p:pic>
      <p:pic>
        <p:nvPicPr>
          <p:cNvPr id="2064" name="Picture 16" descr="blue infantry"/>
          <p:cNvPicPr>
            <a:picLocks noChangeAspect="1" noChangeArrowheads="1"/>
          </p:cNvPicPr>
          <p:nvPr/>
        </p:nvPicPr>
        <p:blipFill>
          <a:blip r:embed="rId4"/>
          <a:srcRect/>
          <a:stretch>
            <a:fillRect/>
          </a:stretch>
        </p:blipFill>
        <p:spPr bwMode="auto">
          <a:xfrm rot="5400000">
            <a:off x="1880394" y="3374231"/>
            <a:ext cx="534988" cy="339725"/>
          </a:xfrm>
          <a:prstGeom prst="rect">
            <a:avLst/>
          </a:prstGeom>
          <a:noFill/>
        </p:spPr>
      </p:pic>
      <p:pic>
        <p:nvPicPr>
          <p:cNvPr id="2065" name="Picture 17" descr="red cavalry"/>
          <p:cNvPicPr>
            <a:picLocks noChangeAspect="1" noChangeArrowheads="1"/>
          </p:cNvPicPr>
          <p:nvPr/>
        </p:nvPicPr>
        <p:blipFill>
          <a:blip r:embed="rId5"/>
          <a:srcRect/>
          <a:stretch>
            <a:fillRect/>
          </a:stretch>
        </p:blipFill>
        <p:spPr bwMode="auto">
          <a:xfrm>
            <a:off x="2816225" y="1597025"/>
            <a:ext cx="457200" cy="300038"/>
          </a:xfrm>
          <a:prstGeom prst="rect">
            <a:avLst/>
          </a:prstGeom>
          <a:noFill/>
        </p:spPr>
      </p:pic>
      <p:pic>
        <p:nvPicPr>
          <p:cNvPr id="2066" name="Picture 18" descr="red hq"/>
          <p:cNvPicPr>
            <a:picLocks noChangeAspect="1" noChangeArrowheads="1"/>
          </p:cNvPicPr>
          <p:nvPr/>
        </p:nvPicPr>
        <p:blipFill>
          <a:blip r:embed="rId6"/>
          <a:srcRect/>
          <a:stretch>
            <a:fillRect/>
          </a:stretch>
        </p:blipFill>
        <p:spPr bwMode="auto">
          <a:xfrm>
            <a:off x="7091363" y="3352800"/>
            <a:ext cx="223837" cy="431800"/>
          </a:xfrm>
          <a:prstGeom prst="rect">
            <a:avLst/>
          </a:prstGeom>
          <a:noFill/>
        </p:spPr>
      </p:pic>
      <p:pic>
        <p:nvPicPr>
          <p:cNvPr id="2067" name="Picture 19" descr="red infantry"/>
          <p:cNvPicPr>
            <a:picLocks noChangeAspect="1" noChangeArrowheads="1"/>
          </p:cNvPicPr>
          <p:nvPr/>
        </p:nvPicPr>
        <p:blipFill>
          <a:blip r:embed="rId7"/>
          <a:srcRect/>
          <a:stretch>
            <a:fillRect/>
          </a:stretch>
        </p:blipFill>
        <p:spPr bwMode="auto">
          <a:xfrm rot="3600000">
            <a:off x="6383338" y="2990850"/>
            <a:ext cx="533400" cy="339725"/>
          </a:xfrm>
          <a:prstGeom prst="rect">
            <a:avLst/>
          </a:prstGeom>
          <a:noFill/>
          <a:ln w="9525">
            <a:noFill/>
            <a:miter lim="800000"/>
            <a:headEnd/>
            <a:tailEnd/>
          </a:ln>
        </p:spPr>
      </p:pic>
      <p:grpSp>
        <p:nvGrpSpPr>
          <p:cNvPr id="2072" name="Group 24"/>
          <p:cNvGrpSpPr>
            <a:grpSpLocks/>
          </p:cNvGrpSpPr>
          <p:nvPr/>
        </p:nvGrpSpPr>
        <p:grpSpPr bwMode="auto">
          <a:xfrm>
            <a:off x="5411788" y="2284413"/>
            <a:ext cx="622300" cy="334962"/>
            <a:chOff x="2832" y="2064"/>
            <a:chExt cx="392" cy="211"/>
          </a:xfrm>
        </p:grpSpPr>
        <p:pic>
          <p:nvPicPr>
            <p:cNvPr id="2068" name="Picture 20" descr="red skirmisher"/>
            <p:cNvPicPr>
              <a:picLocks noChangeAspect="1" noChangeArrowheads="1"/>
            </p:cNvPicPr>
            <p:nvPr/>
          </p:nvPicPr>
          <p:blipFill>
            <a:blip r:embed="rId8"/>
            <a:srcRect/>
            <a:stretch>
              <a:fillRect/>
            </a:stretch>
          </p:blipFill>
          <p:spPr bwMode="auto">
            <a:xfrm flipV="1">
              <a:off x="2832" y="2112"/>
              <a:ext cx="104" cy="163"/>
            </a:xfrm>
            <a:prstGeom prst="rect">
              <a:avLst/>
            </a:prstGeom>
            <a:noFill/>
          </p:spPr>
        </p:pic>
        <p:pic>
          <p:nvPicPr>
            <p:cNvPr id="2069" name="Picture 21" descr="red skirmisher"/>
            <p:cNvPicPr>
              <a:picLocks noChangeAspect="1" noChangeArrowheads="1"/>
            </p:cNvPicPr>
            <p:nvPr/>
          </p:nvPicPr>
          <p:blipFill>
            <a:blip r:embed="rId8"/>
            <a:srcRect/>
            <a:stretch>
              <a:fillRect/>
            </a:stretch>
          </p:blipFill>
          <p:spPr bwMode="auto">
            <a:xfrm flipV="1">
              <a:off x="2976" y="2064"/>
              <a:ext cx="104" cy="163"/>
            </a:xfrm>
            <a:prstGeom prst="rect">
              <a:avLst/>
            </a:prstGeom>
            <a:noFill/>
          </p:spPr>
        </p:pic>
        <p:pic>
          <p:nvPicPr>
            <p:cNvPr id="2070" name="Picture 22" descr="red skirmisher"/>
            <p:cNvPicPr>
              <a:picLocks noChangeAspect="1" noChangeArrowheads="1"/>
            </p:cNvPicPr>
            <p:nvPr/>
          </p:nvPicPr>
          <p:blipFill>
            <a:blip r:embed="rId8"/>
            <a:srcRect/>
            <a:stretch>
              <a:fillRect/>
            </a:stretch>
          </p:blipFill>
          <p:spPr bwMode="auto">
            <a:xfrm flipV="1">
              <a:off x="3120" y="2112"/>
              <a:ext cx="104" cy="163"/>
            </a:xfrm>
            <a:prstGeom prst="rect">
              <a:avLst/>
            </a:prstGeom>
            <a:noFill/>
          </p:spPr>
        </p:pic>
      </p:grpSp>
      <p:pic>
        <p:nvPicPr>
          <p:cNvPr id="2073" name="Picture 25" descr="red infantry"/>
          <p:cNvPicPr>
            <a:picLocks noChangeAspect="1" noChangeArrowheads="1"/>
          </p:cNvPicPr>
          <p:nvPr/>
        </p:nvPicPr>
        <p:blipFill>
          <a:blip r:embed="rId7"/>
          <a:srcRect/>
          <a:stretch>
            <a:fillRect/>
          </a:stretch>
        </p:blipFill>
        <p:spPr bwMode="auto">
          <a:xfrm>
            <a:off x="4419600" y="1978025"/>
            <a:ext cx="533400" cy="339725"/>
          </a:xfrm>
          <a:prstGeom prst="rect">
            <a:avLst/>
          </a:prstGeom>
          <a:noFill/>
        </p:spPr>
      </p:pic>
      <p:pic>
        <p:nvPicPr>
          <p:cNvPr id="2074" name="Picture 26" descr="red cavalry"/>
          <p:cNvPicPr>
            <a:picLocks noChangeAspect="1" noChangeArrowheads="1"/>
          </p:cNvPicPr>
          <p:nvPr/>
        </p:nvPicPr>
        <p:blipFill>
          <a:blip r:embed="rId5"/>
          <a:srcRect/>
          <a:stretch>
            <a:fillRect/>
          </a:stretch>
        </p:blipFill>
        <p:spPr bwMode="auto">
          <a:xfrm>
            <a:off x="2052638" y="1825625"/>
            <a:ext cx="457200" cy="300038"/>
          </a:xfrm>
          <a:prstGeom prst="rect">
            <a:avLst/>
          </a:prstGeom>
          <a:noFill/>
        </p:spPr>
      </p:pic>
      <p:pic>
        <p:nvPicPr>
          <p:cNvPr id="2075" name="Picture 27" descr="red infantry"/>
          <p:cNvPicPr>
            <a:picLocks noChangeAspect="1" noChangeArrowheads="1"/>
          </p:cNvPicPr>
          <p:nvPr/>
        </p:nvPicPr>
        <p:blipFill>
          <a:blip r:embed="rId7"/>
          <a:srcRect/>
          <a:stretch>
            <a:fillRect/>
          </a:stretch>
        </p:blipFill>
        <p:spPr bwMode="auto">
          <a:xfrm>
            <a:off x="3503613" y="1825625"/>
            <a:ext cx="533400" cy="339725"/>
          </a:xfrm>
          <a:prstGeom prst="rect">
            <a:avLst/>
          </a:prstGeom>
          <a:noFill/>
        </p:spPr>
      </p:pic>
      <p:pic>
        <p:nvPicPr>
          <p:cNvPr id="2076" name="Picture 28" descr="blue infantry"/>
          <p:cNvPicPr>
            <a:picLocks noChangeAspect="1" noChangeArrowheads="1"/>
          </p:cNvPicPr>
          <p:nvPr/>
        </p:nvPicPr>
        <p:blipFill>
          <a:blip r:embed="rId4"/>
          <a:srcRect/>
          <a:stretch>
            <a:fillRect/>
          </a:stretch>
        </p:blipFill>
        <p:spPr bwMode="auto">
          <a:xfrm rot="5400000">
            <a:off x="2566194" y="3374231"/>
            <a:ext cx="534988" cy="339725"/>
          </a:xfrm>
          <a:prstGeom prst="rect">
            <a:avLst/>
          </a:prstGeom>
          <a:noFill/>
        </p:spPr>
      </p:pic>
      <p:pic>
        <p:nvPicPr>
          <p:cNvPr id="2077" name="Picture 29" descr="blue infantry"/>
          <p:cNvPicPr>
            <a:picLocks noChangeAspect="1" noChangeArrowheads="1"/>
          </p:cNvPicPr>
          <p:nvPr/>
        </p:nvPicPr>
        <p:blipFill>
          <a:blip r:embed="rId4"/>
          <a:srcRect/>
          <a:stretch>
            <a:fillRect/>
          </a:stretch>
        </p:blipFill>
        <p:spPr bwMode="auto">
          <a:xfrm rot="5400000">
            <a:off x="1421607" y="3374231"/>
            <a:ext cx="534988" cy="339725"/>
          </a:xfrm>
          <a:prstGeom prst="rect">
            <a:avLst/>
          </a:prstGeom>
          <a:noFill/>
        </p:spPr>
      </p:pic>
      <p:pic>
        <p:nvPicPr>
          <p:cNvPr id="2078" name="Picture 30" descr="blue infantry"/>
          <p:cNvPicPr>
            <a:picLocks noChangeAspect="1" noChangeArrowheads="1"/>
          </p:cNvPicPr>
          <p:nvPr/>
        </p:nvPicPr>
        <p:blipFill>
          <a:blip r:embed="rId4"/>
          <a:srcRect/>
          <a:stretch>
            <a:fillRect/>
          </a:stretch>
        </p:blipFill>
        <p:spPr bwMode="auto">
          <a:xfrm rot="5400000">
            <a:off x="964407" y="3374231"/>
            <a:ext cx="534988" cy="339725"/>
          </a:xfrm>
          <a:prstGeom prst="rect">
            <a:avLst/>
          </a:prstGeom>
          <a:noFill/>
        </p:spPr>
      </p:pic>
      <p:pic>
        <p:nvPicPr>
          <p:cNvPr id="2079" name="Picture 31" descr="blue infantry"/>
          <p:cNvPicPr>
            <a:picLocks noChangeAspect="1" noChangeArrowheads="1"/>
          </p:cNvPicPr>
          <p:nvPr/>
        </p:nvPicPr>
        <p:blipFill>
          <a:blip r:embed="rId4"/>
          <a:srcRect/>
          <a:stretch>
            <a:fillRect/>
          </a:stretch>
        </p:blipFill>
        <p:spPr bwMode="auto">
          <a:xfrm rot="5400000">
            <a:off x="505619" y="3374231"/>
            <a:ext cx="534988" cy="339725"/>
          </a:xfrm>
          <a:prstGeom prst="rect">
            <a:avLst/>
          </a:prstGeom>
          <a:noFill/>
        </p:spPr>
      </p:pic>
      <p:sp>
        <p:nvSpPr>
          <p:cNvPr id="2086" name="AutoShape 38"/>
          <p:cNvSpPr>
            <a:spLocks noChangeArrowheads="1"/>
          </p:cNvSpPr>
          <p:nvPr/>
        </p:nvSpPr>
        <p:spPr bwMode="auto">
          <a:xfrm rot="398421">
            <a:off x="1670050" y="3530600"/>
            <a:ext cx="4830763" cy="4743450"/>
          </a:xfrm>
          <a:prstGeom prst="cloudCallout">
            <a:avLst>
              <a:gd name="adj1" fmla="val -8417"/>
              <a:gd name="adj2" fmla="val 12264"/>
            </a:avLst>
          </a:prstGeom>
          <a:solidFill>
            <a:schemeClr val="accent1">
              <a:alpha val="39999"/>
            </a:schemeClr>
          </a:solidFill>
          <a:ln w="9525">
            <a:noFill/>
            <a:round/>
            <a:headEnd/>
            <a:tailEnd/>
          </a:ln>
          <a:effectLst/>
        </p:spPr>
        <p:txBody>
          <a:bodyPr/>
          <a:lstStyle/>
          <a:p>
            <a:pPr algn="ctr"/>
            <a:endParaRPr lang="en-CA"/>
          </a:p>
        </p:txBody>
      </p:sp>
      <p:sp>
        <p:nvSpPr>
          <p:cNvPr id="2087" name="AutoShape 39"/>
          <p:cNvSpPr>
            <a:spLocks noChangeArrowheads="1"/>
          </p:cNvSpPr>
          <p:nvPr/>
        </p:nvSpPr>
        <p:spPr bwMode="auto">
          <a:xfrm>
            <a:off x="908050" y="3200400"/>
            <a:ext cx="1679575" cy="611188"/>
          </a:xfrm>
          <a:prstGeom prst="rightArrow">
            <a:avLst>
              <a:gd name="adj1" fmla="val 50000"/>
              <a:gd name="adj2" fmla="val 68701"/>
            </a:avLst>
          </a:prstGeom>
          <a:noFill/>
          <a:ln w="38100">
            <a:solidFill>
              <a:srgbClr val="0000FF"/>
            </a:solidFill>
            <a:prstDash val="dash"/>
            <a:miter lim="800000"/>
            <a:headEnd/>
            <a:tailEnd/>
          </a:ln>
          <a:effectLst/>
        </p:spPr>
        <p:txBody>
          <a:bodyPr wrap="none" anchor="ctr"/>
          <a:lstStyle/>
          <a:p>
            <a:endParaRPr lang="en-US"/>
          </a:p>
        </p:txBody>
      </p:sp>
      <p:sp>
        <p:nvSpPr>
          <p:cNvPr id="2089" name="AutoShape 41"/>
          <p:cNvSpPr>
            <a:spLocks noChangeArrowheads="1"/>
          </p:cNvSpPr>
          <p:nvPr/>
        </p:nvSpPr>
        <p:spPr bwMode="auto">
          <a:xfrm rot="-1446296">
            <a:off x="5868988" y="3124200"/>
            <a:ext cx="534987" cy="534988"/>
          </a:xfrm>
          <a:prstGeom prst="rightArrow">
            <a:avLst>
              <a:gd name="adj1" fmla="val 50000"/>
              <a:gd name="adj2" fmla="val 25000"/>
            </a:avLst>
          </a:prstGeom>
          <a:noFill/>
          <a:ln w="38100">
            <a:solidFill>
              <a:srgbClr val="0000FF"/>
            </a:solidFill>
            <a:miter lim="800000"/>
            <a:headEnd/>
            <a:tailEnd/>
          </a:ln>
          <a:effectLst/>
        </p:spPr>
        <p:txBody>
          <a:bodyPr wrap="none" anchor="ctr"/>
          <a:lstStyle/>
          <a:p>
            <a:endParaRPr lang="en-US"/>
          </a:p>
        </p:txBody>
      </p:sp>
      <p:sp>
        <p:nvSpPr>
          <p:cNvPr id="2090" name="AutoShape 42"/>
          <p:cNvSpPr>
            <a:spLocks noChangeArrowheads="1"/>
          </p:cNvSpPr>
          <p:nvPr/>
        </p:nvSpPr>
        <p:spPr bwMode="auto">
          <a:xfrm>
            <a:off x="2968625" y="1216025"/>
            <a:ext cx="1296988" cy="1527175"/>
          </a:xfrm>
          <a:prstGeom prst="downArrow">
            <a:avLst>
              <a:gd name="adj1" fmla="val 50000"/>
              <a:gd name="adj2" fmla="val 29437"/>
            </a:avLst>
          </a:prstGeom>
          <a:noFill/>
          <a:ln w="38100">
            <a:solidFill>
              <a:srgbClr val="FF0000"/>
            </a:solidFill>
            <a:miter lim="800000"/>
            <a:headEnd/>
            <a:tailEnd/>
          </a:ln>
          <a:effectLst/>
        </p:spPr>
        <p:txBody>
          <a:bodyPr wrap="none" anchor="ctr"/>
          <a:lstStyle/>
          <a:p>
            <a:endParaRPr lang="en-US"/>
          </a:p>
        </p:txBody>
      </p:sp>
      <p:sp>
        <p:nvSpPr>
          <p:cNvPr id="2091" name="AutoShape 43"/>
          <p:cNvSpPr>
            <a:spLocks noChangeArrowheads="1"/>
          </p:cNvSpPr>
          <p:nvPr/>
        </p:nvSpPr>
        <p:spPr bwMode="auto">
          <a:xfrm>
            <a:off x="4648200" y="1216025"/>
            <a:ext cx="1296988" cy="1527175"/>
          </a:xfrm>
          <a:prstGeom prst="downArrow">
            <a:avLst>
              <a:gd name="adj1" fmla="val 50000"/>
              <a:gd name="adj2" fmla="val 29437"/>
            </a:avLst>
          </a:prstGeom>
          <a:noFill/>
          <a:ln w="38100">
            <a:solidFill>
              <a:srgbClr val="FF0000"/>
            </a:solidFill>
            <a:miter lim="800000"/>
            <a:headEnd/>
            <a:tailEnd/>
          </a:ln>
          <a:effectLst/>
        </p:spPr>
        <p:txBody>
          <a:bodyPr wrap="none" anchor="ctr"/>
          <a:lstStyle/>
          <a:p>
            <a:endParaRPr lang="en-US"/>
          </a:p>
        </p:txBody>
      </p:sp>
      <p:sp>
        <p:nvSpPr>
          <p:cNvPr id="2092" name="AutoShape 44"/>
          <p:cNvSpPr>
            <a:spLocks noChangeArrowheads="1"/>
          </p:cNvSpPr>
          <p:nvPr/>
        </p:nvSpPr>
        <p:spPr bwMode="auto">
          <a:xfrm rot="17844781" flipH="1">
            <a:off x="1747044" y="2590007"/>
            <a:ext cx="1031875" cy="87788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noFill/>
          <a:ln w="38100">
            <a:solidFill>
              <a:srgbClr val="FF0000"/>
            </a:solidFill>
            <a:miter lim="800000"/>
            <a:headEnd/>
            <a:tailEnd/>
          </a:ln>
          <a:effectLst/>
        </p:spPr>
        <p:txBody>
          <a:bodyPr wrap="none" anchor="ctr"/>
          <a:lstStyle/>
          <a:p>
            <a:endParaRPr lang="en-US"/>
          </a:p>
        </p:txBody>
      </p:sp>
      <p:sp>
        <p:nvSpPr>
          <p:cNvPr id="2094" name="AutoShape 46"/>
          <p:cNvSpPr>
            <a:spLocks noChangeArrowheads="1"/>
          </p:cNvSpPr>
          <p:nvPr/>
        </p:nvSpPr>
        <p:spPr bwMode="auto">
          <a:xfrm rot="-1446296">
            <a:off x="6327775" y="2817813"/>
            <a:ext cx="534988" cy="534987"/>
          </a:xfrm>
          <a:prstGeom prst="rightArrow">
            <a:avLst>
              <a:gd name="adj1" fmla="val 50000"/>
              <a:gd name="adj2" fmla="val 25000"/>
            </a:avLst>
          </a:prstGeom>
          <a:noFill/>
          <a:ln w="38100">
            <a:solidFill>
              <a:srgbClr val="0000FF"/>
            </a:solidFill>
            <a:miter lim="800000"/>
            <a:headEnd/>
            <a:tailEnd/>
          </a:ln>
          <a:effectLst/>
        </p:spPr>
        <p:txBody>
          <a:bodyPr wrap="none" anchor="ctr"/>
          <a:lstStyle/>
          <a:p>
            <a:endParaRPr lang="en-US"/>
          </a:p>
        </p:txBody>
      </p:sp>
      <p:sp>
        <p:nvSpPr>
          <p:cNvPr id="2095" name="AutoShape 47"/>
          <p:cNvSpPr>
            <a:spLocks noChangeArrowheads="1"/>
          </p:cNvSpPr>
          <p:nvPr/>
        </p:nvSpPr>
        <p:spPr bwMode="auto">
          <a:xfrm rot="16422724">
            <a:off x="6556375" y="2132013"/>
            <a:ext cx="534987" cy="534988"/>
          </a:xfrm>
          <a:prstGeom prst="rightArrow">
            <a:avLst>
              <a:gd name="adj1" fmla="val 50000"/>
              <a:gd name="adj2" fmla="val 25000"/>
            </a:avLst>
          </a:prstGeom>
          <a:noFill/>
          <a:ln w="38100" cap="rnd">
            <a:solidFill>
              <a:srgbClr val="0000FF"/>
            </a:solidFill>
            <a:prstDash val="sysDot"/>
            <a:miter lim="800000"/>
            <a:headEnd/>
            <a:tailEnd/>
          </a:ln>
          <a:effectLst/>
        </p:spPr>
        <p:txBody>
          <a:bodyPr wrap="none" anchor="ctr"/>
          <a:lstStyle/>
          <a:p>
            <a:endParaRPr lang="en-US"/>
          </a:p>
        </p:txBody>
      </p:sp>
      <p:sp>
        <p:nvSpPr>
          <p:cNvPr id="2096" name="AutoShape 48"/>
          <p:cNvSpPr>
            <a:spLocks noChangeArrowheads="1"/>
          </p:cNvSpPr>
          <p:nvPr/>
        </p:nvSpPr>
        <p:spPr bwMode="auto">
          <a:xfrm>
            <a:off x="2816225" y="1520825"/>
            <a:ext cx="1296988" cy="1527175"/>
          </a:xfrm>
          <a:prstGeom prst="downArrow">
            <a:avLst>
              <a:gd name="adj1" fmla="val 50000"/>
              <a:gd name="adj2" fmla="val 29437"/>
            </a:avLst>
          </a:prstGeom>
          <a:noFill/>
          <a:ln w="38100">
            <a:solidFill>
              <a:srgbClr val="FF0000"/>
            </a:solidFill>
            <a:miter lim="800000"/>
            <a:headEnd/>
            <a:tailEnd/>
          </a:ln>
          <a:effectLst/>
        </p:spPr>
        <p:txBody>
          <a:bodyPr wrap="none" anchor="ctr"/>
          <a:lstStyle/>
          <a:p>
            <a:endParaRPr lang="en-US"/>
          </a:p>
        </p:txBody>
      </p:sp>
      <p:sp>
        <p:nvSpPr>
          <p:cNvPr id="2097" name="AutoShape 49"/>
          <p:cNvSpPr>
            <a:spLocks noChangeArrowheads="1"/>
          </p:cNvSpPr>
          <p:nvPr/>
        </p:nvSpPr>
        <p:spPr bwMode="auto">
          <a:xfrm>
            <a:off x="4495800" y="1520825"/>
            <a:ext cx="1296988" cy="1527175"/>
          </a:xfrm>
          <a:prstGeom prst="downArrow">
            <a:avLst>
              <a:gd name="adj1" fmla="val 50000"/>
              <a:gd name="adj2" fmla="val 29437"/>
            </a:avLst>
          </a:prstGeom>
          <a:noFill/>
          <a:ln w="38100">
            <a:solidFill>
              <a:srgbClr val="FF0000"/>
            </a:solidFill>
            <a:miter lim="800000"/>
            <a:headEnd/>
            <a:tailEnd/>
          </a:ln>
          <a:effectLst/>
        </p:spPr>
        <p:txBody>
          <a:bodyPr wrap="none" anchor="ctr"/>
          <a:lstStyle/>
          <a:p>
            <a:endParaRPr lang="en-US"/>
          </a:p>
        </p:txBody>
      </p:sp>
      <p:sp>
        <p:nvSpPr>
          <p:cNvPr id="2098" name="Text Box 50"/>
          <p:cNvSpPr txBox="1">
            <a:spLocks noChangeArrowheads="1"/>
          </p:cNvSpPr>
          <p:nvPr/>
        </p:nvSpPr>
        <p:spPr bwMode="auto">
          <a:xfrm>
            <a:off x="6861175" y="5337175"/>
            <a:ext cx="2282825" cy="1501775"/>
          </a:xfrm>
          <a:prstGeom prst="rect">
            <a:avLst/>
          </a:prstGeom>
          <a:solidFill>
            <a:schemeClr val="bg1"/>
          </a:solidFill>
          <a:ln w="38100">
            <a:solidFill>
              <a:srgbClr val="0000FF"/>
            </a:solidFill>
            <a:miter lim="800000"/>
            <a:headEnd/>
            <a:tailEnd/>
          </a:ln>
          <a:effectLst/>
        </p:spPr>
        <p:txBody>
          <a:bodyPr>
            <a:spAutoFit/>
          </a:bodyPr>
          <a:lstStyle/>
          <a:p>
            <a:pPr algn="ctr">
              <a:lnSpc>
                <a:spcPct val="75000"/>
              </a:lnSpc>
              <a:spcBef>
                <a:spcPct val="50000"/>
              </a:spcBef>
            </a:pPr>
            <a:r>
              <a:rPr lang="en-US" sz="2000" b="1"/>
              <a:t>Romans</a:t>
            </a:r>
          </a:p>
          <a:p>
            <a:pPr algn="ctr">
              <a:lnSpc>
                <a:spcPct val="75000"/>
              </a:lnSpc>
              <a:spcBef>
                <a:spcPct val="50000"/>
              </a:spcBef>
            </a:pPr>
            <a:r>
              <a:rPr lang="en-US" sz="2000"/>
              <a:t>(Gaius Flaminius)</a:t>
            </a:r>
          </a:p>
          <a:p>
            <a:pPr>
              <a:lnSpc>
                <a:spcPct val="75000"/>
              </a:lnSpc>
              <a:spcBef>
                <a:spcPct val="50000"/>
              </a:spcBef>
            </a:pPr>
            <a:r>
              <a:rPr lang="en-US" sz="2000"/>
              <a:t>36,000 infantry</a:t>
            </a:r>
          </a:p>
          <a:p>
            <a:pPr>
              <a:lnSpc>
                <a:spcPct val="75000"/>
              </a:lnSpc>
              <a:spcBef>
                <a:spcPct val="50000"/>
              </a:spcBef>
            </a:pPr>
            <a:r>
              <a:rPr lang="en-US" sz="2000"/>
              <a:t>4,000 cavalry</a:t>
            </a:r>
          </a:p>
        </p:txBody>
      </p:sp>
      <p:sp>
        <p:nvSpPr>
          <p:cNvPr id="2099" name="Text Box 51"/>
          <p:cNvSpPr txBox="1">
            <a:spLocks noChangeArrowheads="1"/>
          </p:cNvSpPr>
          <p:nvPr/>
        </p:nvSpPr>
        <p:spPr bwMode="auto">
          <a:xfrm>
            <a:off x="7015163" y="5356225"/>
            <a:ext cx="2128837" cy="1501775"/>
          </a:xfrm>
          <a:prstGeom prst="rect">
            <a:avLst/>
          </a:prstGeom>
          <a:solidFill>
            <a:schemeClr val="bg1"/>
          </a:solidFill>
          <a:ln w="38100">
            <a:solidFill>
              <a:srgbClr val="FF0000"/>
            </a:solidFill>
            <a:miter lim="800000"/>
            <a:headEnd/>
            <a:tailEnd/>
          </a:ln>
          <a:effectLst/>
        </p:spPr>
        <p:txBody>
          <a:bodyPr>
            <a:spAutoFit/>
          </a:bodyPr>
          <a:lstStyle/>
          <a:p>
            <a:pPr algn="ctr">
              <a:lnSpc>
                <a:spcPct val="75000"/>
              </a:lnSpc>
              <a:spcBef>
                <a:spcPct val="50000"/>
              </a:spcBef>
            </a:pPr>
            <a:r>
              <a:rPr lang="en-US" sz="2000" b="1"/>
              <a:t>Carthaginians</a:t>
            </a:r>
          </a:p>
          <a:p>
            <a:pPr algn="ctr">
              <a:lnSpc>
                <a:spcPct val="75000"/>
              </a:lnSpc>
              <a:spcBef>
                <a:spcPct val="50000"/>
              </a:spcBef>
            </a:pPr>
            <a:r>
              <a:rPr lang="en-US" sz="2000"/>
              <a:t>(Hannibal Barca)</a:t>
            </a:r>
          </a:p>
          <a:p>
            <a:pPr>
              <a:lnSpc>
                <a:spcPct val="75000"/>
              </a:lnSpc>
              <a:spcBef>
                <a:spcPct val="50000"/>
              </a:spcBef>
            </a:pPr>
            <a:r>
              <a:rPr lang="en-US" sz="2000"/>
              <a:t>22,000 infantry</a:t>
            </a:r>
          </a:p>
          <a:p>
            <a:pPr>
              <a:lnSpc>
                <a:spcPct val="75000"/>
              </a:lnSpc>
              <a:spcBef>
                <a:spcPct val="50000"/>
              </a:spcBef>
            </a:pPr>
            <a:r>
              <a:rPr lang="en-US" sz="2000"/>
              <a:t>8,000 cavalry</a:t>
            </a:r>
          </a:p>
        </p:txBody>
      </p:sp>
      <p:sp>
        <p:nvSpPr>
          <p:cNvPr id="2080" name="Text Box 32"/>
          <p:cNvSpPr txBox="1">
            <a:spLocks noChangeArrowheads="1"/>
          </p:cNvSpPr>
          <p:nvPr/>
        </p:nvSpPr>
        <p:spPr bwMode="auto">
          <a:xfrm>
            <a:off x="0" y="0"/>
            <a:ext cx="9144000" cy="730250"/>
          </a:xfrm>
          <a:prstGeom prst="rect">
            <a:avLst/>
          </a:prstGeom>
          <a:noFill/>
          <a:ln w="9525">
            <a:noFill/>
            <a:miter lim="800000"/>
            <a:headEnd/>
            <a:tailEnd/>
          </a:ln>
          <a:effectLst/>
        </p:spPr>
        <p:txBody>
          <a:bodyPr>
            <a:spAutoFit/>
          </a:bodyPr>
          <a:lstStyle/>
          <a:p>
            <a:pPr algn="just">
              <a:spcBef>
                <a:spcPct val="50000"/>
              </a:spcBef>
            </a:pPr>
            <a:r>
              <a:rPr lang="en-US" sz="1400">
                <a:latin typeface="Franklin Gothic Demi" pitchFamily="34" charset="0"/>
              </a:rPr>
              <a:t>Flaminius orders the long column forward in the hopes of surprising the Carthaginian camp. Hannibal meanwhile waits for the Roman column to be completely astride the lake and for the daily morning mist to shroud the Roman soldiers’ vision.</a:t>
            </a:r>
          </a:p>
        </p:txBody>
      </p:sp>
      <p:sp>
        <p:nvSpPr>
          <p:cNvPr id="2088" name="Text Box 40"/>
          <p:cNvSpPr txBox="1">
            <a:spLocks noChangeArrowheads="1"/>
          </p:cNvSpPr>
          <p:nvPr/>
        </p:nvSpPr>
        <p:spPr bwMode="auto">
          <a:xfrm>
            <a:off x="0" y="-28575"/>
            <a:ext cx="9144000" cy="765175"/>
          </a:xfrm>
          <a:prstGeom prst="rect">
            <a:avLst/>
          </a:prstGeom>
          <a:noFill/>
          <a:ln w="9525">
            <a:noFill/>
            <a:miter lim="800000"/>
            <a:headEnd/>
            <a:tailEnd/>
          </a:ln>
          <a:effectLst/>
        </p:spPr>
        <p:txBody>
          <a:bodyPr>
            <a:spAutoFit/>
          </a:bodyPr>
          <a:lstStyle/>
          <a:p>
            <a:pPr algn="just">
              <a:spcBef>
                <a:spcPct val="50000"/>
              </a:spcBef>
            </a:pPr>
            <a:r>
              <a:rPr lang="en-US" sz="1100">
                <a:latin typeface="Franklin Gothic Demi" pitchFamily="34" charset="0"/>
              </a:rPr>
              <a:t>The Roman advance guard vaguely spots the Carthaginian camp at the eastern end of the ravine and charges forward. It is now that Hannibal springs the trap; the main Carthaginian force charges downhill with a thunderous cry. The cavalry sweep around the Roman rear to cut off any retreat as the infantry smash the Roman flanks. The Roman soldiers are blind to the disaster unfolding around them and can barely even form ranks to fight.</a:t>
            </a:r>
          </a:p>
        </p:txBody>
      </p:sp>
      <p:sp>
        <p:nvSpPr>
          <p:cNvPr id="2093" name="Text Box 45"/>
          <p:cNvSpPr txBox="1">
            <a:spLocks noChangeArrowheads="1"/>
          </p:cNvSpPr>
          <p:nvPr/>
        </p:nvSpPr>
        <p:spPr bwMode="auto">
          <a:xfrm>
            <a:off x="0" y="0"/>
            <a:ext cx="9144000" cy="517525"/>
          </a:xfrm>
          <a:prstGeom prst="rect">
            <a:avLst/>
          </a:prstGeom>
          <a:noFill/>
          <a:ln w="9525">
            <a:noFill/>
            <a:miter lim="800000"/>
            <a:headEnd/>
            <a:tailEnd/>
          </a:ln>
          <a:effectLst/>
        </p:spPr>
        <p:txBody>
          <a:bodyPr>
            <a:spAutoFit/>
          </a:bodyPr>
          <a:lstStyle/>
          <a:p>
            <a:pPr algn="just">
              <a:spcBef>
                <a:spcPct val="50000"/>
              </a:spcBef>
            </a:pPr>
            <a:r>
              <a:rPr lang="en-US" sz="1400">
                <a:latin typeface="Franklin Gothic Demi" pitchFamily="34" charset="0"/>
              </a:rPr>
              <a:t>The Romans do not recover from the initial shock and panic, and are slaughtered along with their commander, Flaminius. Only the advance guard and some lucky infantry are able to scatter into the mountains.</a:t>
            </a:r>
          </a:p>
        </p:txBody>
      </p:sp>
      <p:pic>
        <p:nvPicPr>
          <p:cNvPr id="2100" name="Picture 52" descr="compass"/>
          <p:cNvPicPr>
            <a:picLocks noChangeAspect="1" noChangeArrowheads="1"/>
          </p:cNvPicPr>
          <p:nvPr/>
        </p:nvPicPr>
        <p:blipFill>
          <a:blip r:embed="rId9"/>
          <a:srcRect/>
          <a:stretch>
            <a:fillRect/>
          </a:stretch>
        </p:blipFill>
        <p:spPr bwMode="auto">
          <a:xfrm>
            <a:off x="0" y="1139825"/>
            <a:ext cx="352425" cy="515938"/>
          </a:xfrm>
          <a:prstGeom prst="rect">
            <a:avLst/>
          </a:prstGeom>
          <a:noFill/>
        </p:spPr>
      </p:pic>
      <p:grpSp>
        <p:nvGrpSpPr>
          <p:cNvPr id="2101" name="Group 53"/>
          <p:cNvGrpSpPr>
            <a:grpSpLocks/>
          </p:cNvGrpSpPr>
          <p:nvPr/>
        </p:nvGrpSpPr>
        <p:grpSpPr bwMode="auto">
          <a:xfrm>
            <a:off x="0" y="693738"/>
            <a:ext cx="1381125" cy="431800"/>
            <a:chOff x="0" y="477"/>
            <a:chExt cx="870" cy="272"/>
          </a:xfrm>
        </p:grpSpPr>
        <p:sp>
          <p:nvSpPr>
            <p:cNvPr id="2102" name="Rectangle 54"/>
            <p:cNvSpPr>
              <a:spLocks noChangeArrowheads="1"/>
            </p:cNvSpPr>
            <p:nvPr/>
          </p:nvSpPr>
          <p:spPr bwMode="auto">
            <a:xfrm>
              <a:off x="0" y="477"/>
              <a:ext cx="870" cy="272"/>
            </a:xfrm>
            <a:prstGeom prst="rect">
              <a:avLst/>
            </a:prstGeom>
            <a:solidFill>
              <a:schemeClr val="bg1"/>
            </a:solidFill>
            <a:ln w="38100">
              <a:solidFill>
                <a:schemeClr val="tx1"/>
              </a:solidFill>
              <a:miter lim="800000"/>
              <a:headEnd/>
              <a:tailEnd/>
            </a:ln>
            <a:effectLst/>
          </p:spPr>
          <p:txBody>
            <a:bodyPr wrap="none" anchor="ctr"/>
            <a:lstStyle/>
            <a:p>
              <a:endParaRPr lang="en-US"/>
            </a:p>
          </p:txBody>
        </p:sp>
        <p:sp>
          <p:nvSpPr>
            <p:cNvPr id="2103" name="Line 55"/>
            <p:cNvSpPr>
              <a:spLocks noChangeShapeType="1"/>
            </p:cNvSpPr>
            <p:nvPr/>
          </p:nvSpPr>
          <p:spPr bwMode="auto">
            <a:xfrm rot="-5400000">
              <a:off x="394" y="360"/>
              <a:ext cx="0" cy="642"/>
            </a:xfrm>
            <a:prstGeom prst="line">
              <a:avLst/>
            </a:prstGeom>
            <a:noFill/>
            <a:ln w="25400">
              <a:solidFill>
                <a:schemeClr val="tx1"/>
              </a:solidFill>
              <a:round/>
              <a:headEnd/>
              <a:tailEnd/>
            </a:ln>
            <a:effectLst/>
          </p:spPr>
          <p:txBody>
            <a:bodyPr/>
            <a:lstStyle/>
            <a:p>
              <a:endParaRPr lang="en-US"/>
            </a:p>
          </p:txBody>
        </p:sp>
        <p:sp>
          <p:nvSpPr>
            <p:cNvPr id="2104" name="Line 56"/>
            <p:cNvSpPr>
              <a:spLocks noChangeShapeType="1"/>
            </p:cNvSpPr>
            <p:nvPr/>
          </p:nvSpPr>
          <p:spPr bwMode="auto">
            <a:xfrm rot="-5400000">
              <a:off x="358" y="654"/>
              <a:ext cx="68" cy="0"/>
            </a:xfrm>
            <a:prstGeom prst="line">
              <a:avLst/>
            </a:prstGeom>
            <a:noFill/>
            <a:ln w="25400">
              <a:solidFill>
                <a:schemeClr val="tx1"/>
              </a:solidFill>
              <a:round/>
              <a:headEnd/>
              <a:tailEnd/>
            </a:ln>
            <a:effectLst/>
          </p:spPr>
          <p:txBody>
            <a:bodyPr/>
            <a:lstStyle/>
            <a:p>
              <a:endParaRPr lang="en-US"/>
            </a:p>
          </p:txBody>
        </p:sp>
        <p:sp>
          <p:nvSpPr>
            <p:cNvPr id="2105" name="Line 57"/>
            <p:cNvSpPr>
              <a:spLocks noChangeShapeType="1"/>
            </p:cNvSpPr>
            <p:nvPr/>
          </p:nvSpPr>
          <p:spPr bwMode="auto">
            <a:xfrm rot="-5400000">
              <a:off x="680" y="654"/>
              <a:ext cx="68" cy="0"/>
            </a:xfrm>
            <a:prstGeom prst="line">
              <a:avLst/>
            </a:prstGeom>
            <a:noFill/>
            <a:ln w="25400">
              <a:solidFill>
                <a:schemeClr val="tx1"/>
              </a:solidFill>
              <a:round/>
              <a:headEnd/>
              <a:tailEnd/>
            </a:ln>
            <a:effectLst/>
          </p:spPr>
          <p:txBody>
            <a:bodyPr/>
            <a:lstStyle/>
            <a:p>
              <a:endParaRPr lang="en-US"/>
            </a:p>
          </p:txBody>
        </p:sp>
        <p:sp>
          <p:nvSpPr>
            <p:cNvPr id="2106" name="Line 58"/>
            <p:cNvSpPr>
              <a:spLocks noChangeShapeType="1"/>
            </p:cNvSpPr>
            <p:nvPr/>
          </p:nvSpPr>
          <p:spPr bwMode="auto">
            <a:xfrm rot="-5400000">
              <a:off x="45" y="653"/>
              <a:ext cx="68" cy="0"/>
            </a:xfrm>
            <a:prstGeom prst="line">
              <a:avLst/>
            </a:prstGeom>
            <a:noFill/>
            <a:ln w="25400">
              <a:solidFill>
                <a:schemeClr val="tx1"/>
              </a:solidFill>
              <a:round/>
              <a:headEnd/>
              <a:tailEnd/>
            </a:ln>
            <a:effectLst/>
          </p:spPr>
          <p:txBody>
            <a:bodyPr/>
            <a:lstStyle/>
            <a:p>
              <a:endParaRPr lang="en-US"/>
            </a:p>
          </p:txBody>
        </p:sp>
        <p:sp>
          <p:nvSpPr>
            <p:cNvPr id="2107" name="Text Box 59"/>
            <p:cNvSpPr txBox="1">
              <a:spLocks noChangeArrowheads="1"/>
            </p:cNvSpPr>
            <p:nvPr/>
          </p:nvSpPr>
          <p:spPr bwMode="auto">
            <a:xfrm>
              <a:off x="0" y="477"/>
              <a:ext cx="159" cy="154"/>
            </a:xfrm>
            <a:prstGeom prst="rect">
              <a:avLst/>
            </a:prstGeom>
            <a:noFill/>
            <a:ln w="9525">
              <a:noFill/>
              <a:miter lim="800000"/>
              <a:headEnd/>
              <a:tailEnd/>
            </a:ln>
            <a:effectLst/>
          </p:spPr>
          <p:txBody>
            <a:bodyPr>
              <a:spAutoFit/>
            </a:bodyPr>
            <a:lstStyle/>
            <a:p>
              <a:pPr>
                <a:spcBef>
                  <a:spcPct val="50000"/>
                </a:spcBef>
              </a:pPr>
              <a:r>
                <a:rPr lang="en-CA" sz="1000"/>
                <a:t>0</a:t>
              </a:r>
            </a:p>
          </p:txBody>
        </p:sp>
        <p:sp>
          <p:nvSpPr>
            <p:cNvPr id="2108" name="Text Box 60"/>
            <p:cNvSpPr txBox="1">
              <a:spLocks noChangeArrowheads="1"/>
            </p:cNvSpPr>
            <p:nvPr/>
          </p:nvSpPr>
          <p:spPr bwMode="auto">
            <a:xfrm>
              <a:off x="189" y="477"/>
              <a:ext cx="363" cy="154"/>
            </a:xfrm>
            <a:prstGeom prst="rect">
              <a:avLst/>
            </a:prstGeom>
            <a:noFill/>
            <a:ln w="9525">
              <a:noFill/>
              <a:miter lim="800000"/>
              <a:headEnd/>
              <a:tailEnd/>
            </a:ln>
            <a:effectLst/>
          </p:spPr>
          <p:txBody>
            <a:bodyPr>
              <a:spAutoFit/>
            </a:bodyPr>
            <a:lstStyle/>
            <a:p>
              <a:pPr algn="r">
                <a:spcBef>
                  <a:spcPct val="50000"/>
                </a:spcBef>
              </a:pPr>
              <a:r>
                <a:rPr lang="en-CA" sz="1000"/>
                <a:t> 500m</a:t>
              </a:r>
            </a:p>
          </p:txBody>
        </p:sp>
        <p:sp>
          <p:nvSpPr>
            <p:cNvPr id="2109" name="Text Box 61"/>
            <p:cNvSpPr txBox="1">
              <a:spLocks noChangeArrowheads="1"/>
            </p:cNvSpPr>
            <p:nvPr/>
          </p:nvSpPr>
          <p:spPr bwMode="auto">
            <a:xfrm>
              <a:off x="552" y="477"/>
              <a:ext cx="318" cy="154"/>
            </a:xfrm>
            <a:prstGeom prst="rect">
              <a:avLst/>
            </a:prstGeom>
            <a:noFill/>
            <a:ln w="9525">
              <a:noFill/>
              <a:miter lim="800000"/>
              <a:headEnd/>
              <a:tailEnd/>
            </a:ln>
            <a:effectLst/>
          </p:spPr>
          <p:txBody>
            <a:bodyPr>
              <a:spAutoFit/>
            </a:bodyPr>
            <a:lstStyle/>
            <a:p>
              <a:pPr algn="ctr">
                <a:spcBef>
                  <a:spcPct val="50000"/>
                </a:spcBef>
              </a:pPr>
              <a:r>
                <a:rPr lang="en-CA" sz="1000"/>
                <a:t> 1 km</a:t>
              </a:r>
            </a:p>
          </p:txBody>
        </p:sp>
      </p:grpSp>
      <p:sp>
        <p:nvSpPr>
          <p:cNvPr id="2110" name="Text Box 62"/>
          <p:cNvSpPr txBox="1">
            <a:spLocks noChangeArrowheads="1"/>
          </p:cNvSpPr>
          <p:nvPr/>
        </p:nvSpPr>
        <p:spPr bwMode="auto">
          <a:xfrm>
            <a:off x="0" y="6081713"/>
            <a:ext cx="1060450" cy="282575"/>
          </a:xfrm>
          <a:prstGeom prst="rect">
            <a:avLst/>
          </a:prstGeom>
          <a:solidFill>
            <a:schemeClr val="bg1"/>
          </a:solidFill>
          <a:ln w="38100">
            <a:solidFill>
              <a:schemeClr val="tx1"/>
            </a:solidFill>
            <a:miter lim="800000"/>
            <a:headEnd/>
            <a:tailEnd/>
          </a:ln>
          <a:effectLst/>
        </p:spPr>
        <p:txBody>
          <a:bodyPr>
            <a:spAutoFit/>
          </a:bodyPr>
          <a:lstStyle/>
          <a:p>
            <a:pPr algn="ctr">
              <a:spcBef>
                <a:spcPct val="50000"/>
              </a:spcBef>
            </a:pPr>
            <a:r>
              <a:rPr lang="en-US" sz="1000"/>
              <a:t>Symbol guide</a:t>
            </a:r>
          </a:p>
        </p:txBody>
      </p:sp>
      <p:grpSp>
        <p:nvGrpSpPr>
          <p:cNvPr id="2111" name="Group 63"/>
          <p:cNvGrpSpPr>
            <a:grpSpLocks/>
          </p:cNvGrpSpPr>
          <p:nvPr/>
        </p:nvGrpSpPr>
        <p:grpSpPr bwMode="auto">
          <a:xfrm>
            <a:off x="2124075" y="2492375"/>
            <a:ext cx="4824413" cy="2263775"/>
            <a:chOff x="1338" y="1661"/>
            <a:chExt cx="3039" cy="1426"/>
          </a:xfrm>
        </p:grpSpPr>
        <p:sp>
          <p:nvSpPr>
            <p:cNvPr id="2112" name="Text Box 64"/>
            <p:cNvSpPr txBox="1">
              <a:spLocks noChangeArrowheads="1"/>
            </p:cNvSpPr>
            <p:nvPr/>
          </p:nvSpPr>
          <p:spPr bwMode="auto">
            <a:xfrm>
              <a:off x="1338" y="1661"/>
              <a:ext cx="3039" cy="1426"/>
            </a:xfrm>
            <a:prstGeom prst="rect">
              <a:avLst/>
            </a:prstGeom>
            <a:solidFill>
              <a:schemeClr val="bg1">
                <a:alpha val="80000"/>
              </a:schemeClr>
            </a:solidFill>
            <a:ln w="38100">
              <a:solidFill>
                <a:schemeClr val="tx1"/>
              </a:solidFill>
              <a:miter lim="800000"/>
              <a:headEnd/>
              <a:tailEnd/>
            </a:ln>
            <a:effectLst/>
          </p:spPr>
          <p:txBody>
            <a:bodyPr>
              <a:spAutoFit/>
            </a:bodyPr>
            <a:lstStyle/>
            <a:p>
              <a:pPr>
                <a:spcBef>
                  <a:spcPct val="50000"/>
                </a:spcBef>
              </a:pPr>
              <a:r>
                <a:rPr lang="en-CA" sz="2000"/>
                <a:t>Carthaginians		Romans</a:t>
              </a:r>
            </a:p>
            <a:p>
              <a:pPr>
                <a:spcBef>
                  <a:spcPct val="50000"/>
                </a:spcBef>
              </a:pPr>
              <a:r>
                <a:rPr lang="en-CA" sz="2000"/>
                <a:t>Infantry			Infantry</a:t>
              </a:r>
            </a:p>
            <a:p>
              <a:pPr>
                <a:spcBef>
                  <a:spcPct val="50000"/>
                </a:spcBef>
              </a:pPr>
              <a:r>
                <a:rPr lang="en-CA" sz="2000"/>
                <a:t>Light infantry</a:t>
              </a:r>
            </a:p>
            <a:p>
              <a:pPr>
                <a:spcBef>
                  <a:spcPct val="50000"/>
                </a:spcBef>
              </a:pPr>
              <a:r>
                <a:rPr lang="en-CA" sz="2000"/>
                <a:t>Cavalry			Cavalry</a:t>
              </a:r>
            </a:p>
            <a:p>
              <a:pPr>
                <a:spcBef>
                  <a:spcPct val="50000"/>
                </a:spcBef>
              </a:pPr>
              <a:r>
                <a:rPr lang="en-CA" sz="2000"/>
                <a:t>Camp		</a:t>
              </a:r>
            </a:p>
          </p:txBody>
        </p:sp>
        <p:pic>
          <p:nvPicPr>
            <p:cNvPr id="2113" name="Picture 65" descr="blue cavalry"/>
            <p:cNvPicPr>
              <a:picLocks noChangeAspect="1" noChangeArrowheads="1"/>
            </p:cNvPicPr>
            <p:nvPr/>
          </p:nvPicPr>
          <p:blipFill>
            <a:blip r:embed="rId3"/>
            <a:srcRect/>
            <a:stretch>
              <a:fillRect/>
            </a:stretch>
          </p:blipFill>
          <p:spPr bwMode="auto">
            <a:xfrm>
              <a:off x="3878" y="2568"/>
              <a:ext cx="288" cy="189"/>
            </a:xfrm>
            <a:prstGeom prst="rect">
              <a:avLst/>
            </a:prstGeom>
            <a:noFill/>
          </p:spPr>
        </p:pic>
        <p:pic>
          <p:nvPicPr>
            <p:cNvPr id="2114" name="Picture 66" descr="red hq"/>
            <p:cNvPicPr>
              <a:picLocks noChangeAspect="1" noChangeArrowheads="1"/>
            </p:cNvPicPr>
            <p:nvPr/>
          </p:nvPicPr>
          <p:blipFill>
            <a:blip r:embed="rId6"/>
            <a:srcRect/>
            <a:stretch>
              <a:fillRect/>
            </a:stretch>
          </p:blipFill>
          <p:spPr bwMode="auto">
            <a:xfrm>
              <a:off x="2608" y="2795"/>
              <a:ext cx="141" cy="272"/>
            </a:xfrm>
            <a:prstGeom prst="rect">
              <a:avLst/>
            </a:prstGeom>
            <a:noFill/>
          </p:spPr>
        </p:pic>
        <p:grpSp>
          <p:nvGrpSpPr>
            <p:cNvPr id="2115" name="Group 67"/>
            <p:cNvGrpSpPr>
              <a:grpSpLocks/>
            </p:cNvGrpSpPr>
            <p:nvPr/>
          </p:nvGrpSpPr>
          <p:grpSpPr bwMode="auto">
            <a:xfrm flipV="1">
              <a:off x="2472" y="2296"/>
              <a:ext cx="392" cy="211"/>
              <a:chOff x="2832" y="2064"/>
              <a:chExt cx="392" cy="211"/>
            </a:xfrm>
          </p:grpSpPr>
          <p:pic>
            <p:nvPicPr>
              <p:cNvPr id="2116" name="Picture 68" descr="red skirmisher"/>
              <p:cNvPicPr>
                <a:picLocks noChangeAspect="1" noChangeArrowheads="1"/>
              </p:cNvPicPr>
              <p:nvPr/>
            </p:nvPicPr>
            <p:blipFill>
              <a:blip r:embed="rId8"/>
              <a:srcRect/>
              <a:stretch>
                <a:fillRect/>
              </a:stretch>
            </p:blipFill>
            <p:spPr bwMode="auto">
              <a:xfrm flipV="1">
                <a:off x="2832" y="2112"/>
                <a:ext cx="104" cy="163"/>
              </a:xfrm>
              <a:prstGeom prst="rect">
                <a:avLst/>
              </a:prstGeom>
              <a:noFill/>
            </p:spPr>
          </p:pic>
          <p:pic>
            <p:nvPicPr>
              <p:cNvPr id="2117" name="Picture 69" descr="red skirmisher"/>
              <p:cNvPicPr>
                <a:picLocks noChangeAspect="1" noChangeArrowheads="1"/>
              </p:cNvPicPr>
              <p:nvPr/>
            </p:nvPicPr>
            <p:blipFill>
              <a:blip r:embed="rId8"/>
              <a:srcRect/>
              <a:stretch>
                <a:fillRect/>
              </a:stretch>
            </p:blipFill>
            <p:spPr bwMode="auto">
              <a:xfrm flipV="1">
                <a:off x="2976" y="2064"/>
                <a:ext cx="104" cy="163"/>
              </a:xfrm>
              <a:prstGeom prst="rect">
                <a:avLst/>
              </a:prstGeom>
              <a:noFill/>
            </p:spPr>
          </p:pic>
          <p:pic>
            <p:nvPicPr>
              <p:cNvPr id="2118" name="Picture 70" descr="red skirmisher"/>
              <p:cNvPicPr>
                <a:picLocks noChangeAspect="1" noChangeArrowheads="1"/>
              </p:cNvPicPr>
              <p:nvPr/>
            </p:nvPicPr>
            <p:blipFill>
              <a:blip r:embed="rId8"/>
              <a:srcRect/>
              <a:stretch>
                <a:fillRect/>
              </a:stretch>
            </p:blipFill>
            <p:spPr bwMode="auto">
              <a:xfrm flipV="1">
                <a:off x="3120" y="2112"/>
                <a:ext cx="104" cy="163"/>
              </a:xfrm>
              <a:prstGeom prst="rect">
                <a:avLst/>
              </a:prstGeom>
              <a:noFill/>
            </p:spPr>
          </p:pic>
        </p:grpSp>
        <p:pic>
          <p:nvPicPr>
            <p:cNvPr id="2119" name="Picture 71" descr="red infantry"/>
            <p:cNvPicPr>
              <a:picLocks noChangeAspect="1" noChangeArrowheads="1"/>
            </p:cNvPicPr>
            <p:nvPr/>
          </p:nvPicPr>
          <p:blipFill>
            <a:blip r:embed="rId7"/>
            <a:srcRect/>
            <a:stretch>
              <a:fillRect/>
            </a:stretch>
          </p:blipFill>
          <p:spPr bwMode="auto">
            <a:xfrm>
              <a:off x="2472" y="1979"/>
              <a:ext cx="336" cy="214"/>
            </a:xfrm>
            <a:prstGeom prst="rect">
              <a:avLst/>
            </a:prstGeom>
            <a:noFill/>
          </p:spPr>
        </p:pic>
        <p:pic>
          <p:nvPicPr>
            <p:cNvPr id="2120" name="Picture 72" descr="red cavalry"/>
            <p:cNvPicPr>
              <a:picLocks noChangeAspect="1" noChangeArrowheads="1"/>
            </p:cNvPicPr>
            <p:nvPr/>
          </p:nvPicPr>
          <p:blipFill>
            <a:blip r:embed="rId5"/>
            <a:srcRect/>
            <a:stretch>
              <a:fillRect/>
            </a:stretch>
          </p:blipFill>
          <p:spPr bwMode="auto">
            <a:xfrm>
              <a:off x="2517" y="2568"/>
              <a:ext cx="288" cy="189"/>
            </a:xfrm>
            <a:prstGeom prst="rect">
              <a:avLst/>
            </a:prstGeom>
            <a:noFill/>
          </p:spPr>
        </p:pic>
        <p:pic>
          <p:nvPicPr>
            <p:cNvPr id="2121" name="Picture 73" descr="blue infantry"/>
            <p:cNvPicPr>
              <a:picLocks noChangeAspect="1" noChangeArrowheads="1"/>
            </p:cNvPicPr>
            <p:nvPr/>
          </p:nvPicPr>
          <p:blipFill>
            <a:blip r:embed="rId4"/>
            <a:srcRect/>
            <a:stretch>
              <a:fillRect/>
            </a:stretch>
          </p:blipFill>
          <p:spPr bwMode="auto">
            <a:xfrm>
              <a:off x="3833" y="1933"/>
              <a:ext cx="337" cy="214"/>
            </a:xfrm>
            <a:prstGeom prst="rect">
              <a:avLst/>
            </a:prstGeom>
            <a:noFill/>
          </p:spPr>
        </p:pic>
      </p:grpSp>
      <p:sp>
        <p:nvSpPr>
          <p:cNvPr id="2059" name="Text Box 11"/>
          <p:cNvSpPr txBox="1">
            <a:spLocks noChangeArrowheads="1"/>
          </p:cNvSpPr>
          <p:nvPr/>
        </p:nvSpPr>
        <p:spPr bwMode="auto">
          <a:xfrm>
            <a:off x="0" y="6362700"/>
            <a:ext cx="984250" cy="495300"/>
          </a:xfrm>
          <a:prstGeom prst="rect">
            <a:avLst/>
          </a:prstGeom>
          <a:solidFill>
            <a:schemeClr val="bg1"/>
          </a:solidFill>
          <a:ln w="38100">
            <a:solidFill>
              <a:srgbClr val="0000FF"/>
            </a:solidFill>
            <a:miter lim="800000"/>
            <a:headEnd/>
            <a:tailEnd/>
          </a:ln>
          <a:effectLst/>
        </p:spPr>
        <p:txBody>
          <a:bodyPr>
            <a:spAutoFit/>
          </a:bodyPr>
          <a:lstStyle/>
          <a:p>
            <a:pPr algn="ctr">
              <a:lnSpc>
                <a:spcPct val="75000"/>
              </a:lnSpc>
              <a:spcBef>
                <a:spcPct val="50000"/>
              </a:spcBef>
            </a:pPr>
            <a:r>
              <a:rPr lang="en-US" sz="1200" b="1"/>
              <a:t>Romans</a:t>
            </a:r>
          </a:p>
          <a:p>
            <a:pPr algn="ctr">
              <a:lnSpc>
                <a:spcPct val="75000"/>
              </a:lnSpc>
              <a:spcBef>
                <a:spcPct val="50000"/>
              </a:spcBef>
            </a:pPr>
            <a:r>
              <a:rPr lang="en-US" sz="1200"/>
              <a:t>(Flaminius)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6" fill="hold" grpId="1" nodeType="clickEffect">
                                  <p:stCondLst>
                                    <p:cond delay="0"/>
                                  </p:stCondLst>
                                  <p:childTnLst>
                                    <p:animEffect transition="out" filter="barn(inHorizontal)">
                                      <p:cBhvr>
                                        <p:cTn id="6" dur="1000"/>
                                        <p:tgtEl>
                                          <p:spTgt spid="2061"/>
                                        </p:tgtEl>
                                      </p:cBhvr>
                                    </p:animEffect>
                                    <p:set>
                                      <p:cBhvr>
                                        <p:cTn id="7" dur="1" fill="hold">
                                          <p:stCondLst>
                                            <p:cond delay="999"/>
                                          </p:stCondLst>
                                        </p:cTn>
                                        <p:tgtEl>
                                          <p:spTgt spid="2061"/>
                                        </p:tgtEl>
                                        <p:attrNameLst>
                                          <p:attrName>style.visibility</p:attrName>
                                        </p:attrNameLst>
                                      </p:cBhvr>
                                      <p:to>
                                        <p:strVal val="hidden"/>
                                      </p:to>
                                    </p:set>
                                  </p:childTnLst>
                                </p:cTn>
                              </p:par>
                            </p:childTnLst>
                          </p:cTn>
                        </p:par>
                        <p:par>
                          <p:cTn id="8" fill="hold">
                            <p:stCondLst>
                              <p:cond delay="1000"/>
                            </p:stCondLst>
                            <p:childTnLst>
                              <p:par>
                                <p:cTn id="9" presetID="16" presetClass="entr" presetSubtype="26" fill="hold" grpId="0" nodeType="afterEffect">
                                  <p:stCondLst>
                                    <p:cond delay="0"/>
                                  </p:stCondLst>
                                  <p:childTnLst>
                                    <p:set>
                                      <p:cBhvr>
                                        <p:cTn id="10" dur="1" fill="hold">
                                          <p:stCondLst>
                                            <p:cond delay="0"/>
                                          </p:stCondLst>
                                        </p:cTn>
                                        <p:tgtEl>
                                          <p:spTgt spid="2080"/>
                                        </p:tgtEl>
                                        <p:attrNameLst>
                                          <p:attrName>style.visibility</p:attrName>
                                        </p:attrNameLst>
                                      </p:cBhvr>
                                      <p:to>
                                        <p:strVal val="visible"/>
                                      </p:to>
                                    </p:set>
                                    <p:animEffect transition="in" filter="barn(inHorizontal)">
                                      <p:cBhvr>
                                        <p:cTn id="11" dur="1000"/>
                                        <p:tgtEl>
                                          <p:spTgt spid="2080"/>
                                        </p:tgtEl>
                                      </p:cBhvr>
                                    </p:animEffect>
                                  </p:childTnLst>
                                </p:cTn>
                              </p:par>
                            </p:childTnLst>
                          </p:cTn>
                        </p:par>
                      </p:childTnLst>
                    </p:cTn>
                  </p:par>
                  <p:par>
                    <p:cTn id="12" fill="hold">
                      <p:stCondLst>
                        <p:cond delay="indefinite"/>
                      </p:stCondLst>
                      <p:childTnLst>
                        <p:par>
                          <p:cTn id="13" fill="hold">
                            <p:stCondLst>
                              <p:cond delay="0"/>
                            </p:stCondLst>
                            <p:childTnLst>
                              <p:par>
                                <p:cTn id="14" presetID="0" presetClass="path" presetSubtype="0" accel="50000" decel="50000" fill="hold" nodeType="clickEffect">
                                  <p:stCondLst>
                                    <p:cond delay="0"/>
                                  </p:stCondLst>
                                  <p:childTnLst>
                                    <p:animMotion origin="layout" path="M 0 0 L 0.32552 -0.01111 " pathEditMode="relative" ptsTypes="AA">
                                      <p:cBhvr>
                                        <p:cTn id="15" dur="6000" fill="hold"/>
                                        <p:tgtEl>
                                          <p:spTgt spid="2062"/>
                                        </p:tgtEl>
                                        <p:attrNameLst>
                                          <p:attrName>ppt_x</p:attrName>
                                          <p:attrName>ppt_y</p:attrName>
                                        </p:attrNameLst>
                                      </p:cBhvr>
                                    </p:animMotion>
                                  </p:childTnLst>
                                </p:cTn>
                              </p:par>
                              <p:par>
                                <p:cTn id="16" presetID="0" presetClass="path" presetSubtype="0" accel="50000" decel="50000" fill="hold" nodeType="withEffect">
                                  <p:stCondLst>
                                    <p:cond delay="0"/>
                                  </p:stCondLst>
                                  <p:childTnLst>
                                    <p:animMotion origin="layout" path="M 0 0 L 0.32552 -0.01111 " pathEditMode="relative" ptsTypes="AA">
                                      <p:cBhvr>
                                        <p:cTn id="17" dur="6000" fill="hold"/>
                                        <p:tgtEl>
                                          <p:spTgt spid="2078"/>
                                        </p:tgtEl>
                                        <p:attrNameLst>
                                          <p:attrName>ppt_x</p:attrName>
                                          <p:attrName>ppt_y</p:attrName>
                                        </p:attrNameLst>
                                      </p:cBhvr>
                                    </p:animMotion>
                                  </p:childTnLst>
                                </p:cTn>
                              </p:par>
                              <p:par>
                                <p:cTn id="18" presetID="0" presetClass="path" presetSubtype="0" accel="50000" decel="50000" fill="hold" nodeType="withEffect">
                                  <p:stCondLst>
                                    <p:cond delay="0"/>
                                  </p:stCondLst>
                                  <p:childTnLst>
                                    <p:animMotion origin="layout" path="M 0 0 L 0.32552 -0.01111 " pathEditMode="relative" ptsTypes="AA">
                                      <p:cBhvr>
                                        <p:cTn id="19" dur="6000" fill="hold"/>
                                        <p:tgtEl>
                                          <p:spTgt spid="2079"/>
                                        </p:tgtEl>
                                        <p:attrNameLst>
                                          <p:attrName>ppt_x</p:attrName>
                                          <p:attrName>ppt_y</p:attrName>
                                        </p:attrNameLst>
                                      </p:cBhvr>
                                    </p:animMotion>
                                  </p:childTnLst>
                                </p:cTn>
                              </p:par>
                              <p:par>
                                <p:cTn id="20" presetID="0" presetClass="path" presetSubtype="0" accel="50000" decel="50000" fill="hold" nodeType="withEffect">
                                  <p:stCondLst>
                                    <p:cond delay="0"/>
                                  </p:stCondLst>
                                  <p:childTnLst>
                                    <p:animMotion origin="layout" path="M 0 0 L 0.32552 -0.01111 " pathEditMode="relative" ptsTypes="AA">
                                      <p:cBhvr>
                                        <p:cTn id="21" dur="6000" fill="hold"/>
                                        <p:tgtEl>
                                          <p:spTgt spid="2077"/>
                                        </p:tgtEl>
                                        <p:attrNameLst>
                                          <p:attrName>ppt_x</p:attrName>
                                          <p:attrName>ppt_y</p:attrName>
                                        </p:attrNameLst>
                                      </p:cBhvr>
                                    </p:animMotion>
                                  </p:childTnLst>
                                </p:cTn>
                              </p:par>
                              <p:par>
                                <p:cTn id="22" presetID="0" presetClass="path" presetSubtype="0" accel="50000" decel="50000" fill="hold" nodeType="withEffect">
                                  <p:stCondLst>
                                    <p:cond delay="0"/>
                                  </p:stCondLst>
                                  <p:childTnLst>
                                    <p:animMotion origin="layout" path="M 0 0 L 0.32552 -0.01111 " pathEditMode="relative" ptsTypes="AA">
                                      <p:cBhvr>
                                        <p:cTn id="23" dur="6000" fill="hold"/>
                                        <p:tgtEl>
                                          <p:spTgt spid="2064"/>
                                        </p:tgtEl>
                                        <p:attrNameLst>
                                          <p:attrName>ppt_x</p:attrName>
                                          <p:attrName>ppt_y</p:attrName>
                                        </p:attrNameLst>
                                      </p:cBhvr>
                                    </p:animMotion>
                                  </p:childTnLst>
                                </p:cTn>
                              </p:par>
                              <p:par>
                                <p:cTn id="24" presetID="0" presetClass="path" presetSubtype="0" accel="50000" decel="50000" fill="hold" nodeType="withEffect">
                                  <p:stCondLst>
                                    <p:cond delay="0"/>
                                  </p:stCondLst>
                                  <p:childTnLst>
                                    <p:animMotion origin="layout" path="M 0 0 L 0.32552 -0.01111 " pathEditMode="relative" rAng="0" ptsTypes="AA">
                                      <p:cBhvr>
                                        <p:cTn id="25" dur="6000" fill="hold"/>
                                        <p:tgtEl>
                                          <p:spTgt spid="2076"/>
                                        </p:tgtEl>
                                        <p:attrNameLst>
                                          <p:attrName>ppt_x</p:attrName>
                                          <p:attrName>ppt_y</p:attrName>
                                        </p:attrNameLst>
                                      </p:cBhvr>
                                      <p:rCtr x="0" y="0"/>
                                    </p:animMotion>
                                  </p:childTnLst>
                                </p:cTn>
                              </p:par>
                              <p:par>
                                <p:cTn id="26" presetID="10" presetClass="entr" presetSubtype="0" fill="hold" grpId="0" nodeType="withEffect">
                                  <p:stCondLst>
                                    <p:cond delay="0"/>
                                  </p:stCondLst>
                                  <p:childTnLst>
                                    <p:set>
                                      <p:cBhvr>
                                        <p:cTn id="27" dur="1" fill="hold">
                                          <p:stCondLst>
                                            <p:cond delay="0"/>
                                          </p:stCondLst>
                                        </p:cTn>
                                        <p:tgtEl>
                                          <p:spTgt spid="2086"/>
                                        </p:tgtEl>
                                        <p:attrNameLst>
                                          <p:attrName>style.visibility</p:attrName>
                                        </p:attrNameLst>
                                      </p:cBhvr>
                                      <p:to>
                                        <p:strVal val="visible"/>
                                      </p:to>
                                    </p:set>
                                    <p:animEffect transition="in" filter="fade">
                                      <p:cBhvr>
                                        <p:cTn id="28" dur="5000"/>
                                        <p:tgtEl>
                                          <p:spTgt spid="2086"/>
                                        </p:tgtEl>
                                      </p:cBhvr>
                                    </p:animEffect>
                                  </p:childTnLst>
                                </p:cTn>
                              </p:par>
                              <p:par>
                                <p:cTn id="29" presetID="0" presetClass="path" presetSubtype="0" accel="50000" decel="50000" fill="hold" grpId="1" nodeType="withEffect">
                                  <p:stCondLst>
                                    <p:cond delay="0"/>
                                  </p:stCondLst>
                                  <p:childTnLst>
                                    <p:animMotion origin="layout" path="M 0 0 L 0 -0.1669 " pathEditMode="relative" ptsTypes="AA">
                                      <p:cBhvr>
                                        <p:cTn id="30" dur="5000" fill="hold"/>
                                        <p:tgtEl>
                                          <p:spTgt spid="2086"/>
                                        </p:tgtEl>
                                        <p:attrNameLst>
                                          <p:attrName>ppt_x</p:attrName>
                                          <p:attrName>ppt_y</p:attrName>
                                        </p:attrNameLst>
                                      </p:cBhvr>
                                    </p:animMotion>
                                  </p:childTnLst>
                                </p:cTn>
                              </p:par>
                            </p:childTnLst>
                          </p:cTn>
                        </p:par>
                        <p:par>
                          <p:cTn id="31" fill="hold">
                            <p:stCondLst>
                              <p:cond delay="6000"/>
                            </p:stCondLst>
                            <p:childTnLst>
                              <p:par>
                                <p:cTn id="32" presetID="10" presetClass="entr" presetSubtype="0" fill="hold" grpId="0" nodeType="afterEffect">
                                  <p:stCondLst>
                                    <p:cond delay="1000"/>
                                  </p:stCondLst>
                                  <p:childTnLst>
                                    <p:set>
                                      <p:cBhvr>
                                        <p:cTn id="33" dur="1" fill="hold">
                                          <p:stCondLst>
                                            <p:cond delay="0"/>
                                          </p:stCondLst>
                                        </p:cTn>
                                        <p:tgtEl>
                                          <p:spTgt spid="2087"/>
                                        </p:tgtEl>
                                        <p:attrNameLst>
                                          <p:attrName>style.visibility</p:attrName>
                                        </p:attrNameLst>
                                      </p:cBhvr>
                                      <p:to>
                                        <p:strVal val="visible"/>
                                      </p:to>
                                    </p:set>
                                    <p:animEffect transition="in" filter="fade">
                                      <p:cBhvr>
                                        <p:cTn id="34" dur="2000"/>
                                        <p:tgtEl>
                                          <p:spTgt spid="208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2000"/>
                                        <p:tgtEl>
                                          <p:spTgt spid="2087"/>
                                        </p:tgtEl>
                                      </p:cBhvr>
                                    </p:animEffect>
                                    <p:set>
                                      <p:cBhvr>
                                        <p:cTn id="39" dur="1" fill="hold">
                                          <p:stCondLst>
                                            <p:cond delay="1999"/>
                                          </p:stCondLst>
                                        </p:cTn>
                                        <p:tgtEl>
                                          <p:spTgt spid="2087"/>
                                        </p:tgtEl>
                                        <p:attrNameLst>
                                          <p:attrName>style.visibility</p:attrName>
                                        </p:attrNameLst>
                                      </p:cBhvr>
                                      <p:to>
                                        <p:strVal val="hidden"/>
                                      </p:to>
                                    </p:set>
                                  </p:childTnLst>
                                </p:cTn>
                              </p:par>
                              <p:par>
                                <p:cTn id="40" presetID="16" presetClass="exit" presetSubtype="26" fill="hold" grpId="1" nodeType="withEffect">
                                  <p:stCondLst>
                                    <p:cond delay="0"/>
                                  </p:stCondLst>
                                  <p:childTnLst>
                                    <p:animEffect transition="out" filter="barn(inHorizontal)">
                                      <p:cBhvr>
                                        <p:cTn id="41" dur="1000"/>
                                        <p:tgtEl>
                                          <p:spTgt spid="2080"/>
                                        </p:tgtEl>
                                      </p:cBhvr>
                                    </p:animEffect>
                                    <p:set>
                                      <p:cBhvr>
                                        <p:cTn id="42" dur="1" fill="hold">
                                          <p:stCondLst>
                                            <p:cond delay="999"/>
                                          </p:stCondLst>
                                        </p:cTn>
                                        <p:tgtEl>
                                          <p:spTgt spid="2080"/>
                                        </p:tgtEl>
                                        <p:attrNameLst>
                                          <p:attrName>style.visibility</p:attrName>
                                        </p:attrNameLst>
                                      </p:cBhvr>
                                      <p:to>
                                        <p:strVal val="hidden"/>
                                      </p:to>
                                    </p:set>
                                  </p:childTnLst>
                                </p:cTn>
                              </p:par>
                            </p:childTnLst>
                          </p:cTn>
                        </p:par>
                        <p:par>
                          <p:cTn id="43" fill="hold">
                            <p:stCondLst>
                              <p:cond delay="2000"/>
                            </p:stCondLst>
                            <p:childTnLst>
                              <p:par>
                                <p:cTn id="44" presetID="16" presetClass="entr" presetSubtype="26" fill="hold" grpId="0" nodeType="afterEffect">
                                  <p:stCondLst>
                                    <p:cond delay="0"/>
                                  </p:stCondLst>
                                  <p:childTnLst>
                                    <p:set>
                                      <p:cBhvr>
                                        <p:cTn id="45" dur="1" fill="hold">
                                          <p:stCondLst>
                                            <p:cond delay="0"/>
                                          </p:stCondLst>
                                        </p:cTn>
                                        <p:tgtEl>
                                          <p:spTgt spid="2088"/>
                                        </p:tgtEl>
                                        <p:attrNameLst>
                                          <p:attrName>style.visibility</p:attrName>
                                        </p:attrNameLst>
                                      </p:cBhvr>
                                      <p:to>
                                        <p:strVal val="visible"/>
                                      </p:to>
                                    </p:set>
                                    <p:animEffect transition="in" filter="barn(inHorizontal)">
                                      <p:cBhvr>
                                        <p:cTn id="46" dur="1000"/>
                                        <p:tgtEl>
                                          <p:spTgt spid="2088"/>
                                        </p:tgtEl>
                                      </p:cBhvr>
                                    </p:animEffect>
                                  </p:childTnLst>
                                </p:cTn>
                              </p:par>
                            </p:childTnLst>
                          </p:cTn>
                        </p:par>
                      </p:childTnLst>
                    </p:cTn>
                  </p:par>
                  <p:par>
                    <p:cTn id="47" fill="hold">
                      <p:stCondLst>
                        <p:cond delay="indefinite"/>
                      </p:stCondLst>
                      <p:childTnLst>
                        <p:par>
                          <p:cTn id="48" fill="hold">
                            <p:stCondLst>
                              <p:cond delay="0"/>
                            </p:stCondLst>
                            <p:childTnLst>
                              <p:par>
                                <p:cTn id="49" presetID="0" presetClass="path" presetSubtype="0" accel="50000" decel="50000" fill="hold" nodeType="clickEffect">
                                  <p:stCondLst>
                                    <p:cond delay="0"/>
                                  </p:stCondLst>
                                  <p:childTnLst>
                                    <p:animMotion origin="layout" path="M 0.32552 -0.01111 L 0.40902 -0.05555 " pathEditMode="relative" ptsTypes="AA">
                                      <p:cBhvr>
                                        <p:cTn id="50" dur="2000" fill="hold"/>
                                        <p:tgtEl>
                                          <p:spTgt spid="2076"/>
                                        </p:tgtEl>
                                        <p:attrNameLst>
                                          <p:attrName>ppt_x</p:attrName>
                                          <p:attrName>ppt_y</p:attrName>
                                        </p:attrNameLst>
                                      </p:cBhvr>
                                    </p:animMotion>
                                  </p:childTnLst>
                                </p:cTn>
                              </p:par>
                              <p:par>
                                <p:cTn id="51" presetID="8" presetClass="emph" presetSubtype="0" fill="hold" nodeType="withEffect">
                                  <p:stCondLst>
                                    <p:cond delay="0"/>
                                  </p:stCondLst>
                                  <p:childTnLst>
                                    <p:animRot by="-1800000">
                                      <p:cBhvr>
                                        <p:cTn id="52" dur="2000" fill="hold"/>
                                        <p:tgtEl>
                                          <p:spTgt spid="2076"/>
                                        </p:tgtEl>
                                        <p:attrNameLst>
                                          <p:attrName>r</p:attrName>
                                        </p:attrNameLst>
                                      </p:cBhvr>
                                    </p:animRot>
                                  </p:childTnLst>
                                </p:cTn>
                              </p:par>
                              <p:par>
                                <p:cTn id="53" presetID="0" presetClass="path" presetSubtype="0" accel="50000" decel="50000" fill="hold" nodeType="withEffect">
                                  <p:stCondLst>
                                    <p:cond delay="500"/>
                                  </p:stCondLst>
                                  <p:childTnLst>
                                    <p:animMotion origin="layout" path="M -3.61111E-6 4.07407E-6 L 0.02517 -0.02223 " pathEditMode="relative" ptsTypes="AA">
                                      <p:cBhvr>
                                        <p:cTn id="54" dur="1500" fill="hold"/>
                                        <p:tgtEl>
                                          <p:spTgt spid="2067"/>
                                        </p:tgtEl>
                                        <p:attrNameLst>
                                          <p:attrName>ppt_x</p:attrName>
                                          <p:attrName>ppt_y</p:attrName>
                                        </p:attrNameLst>
                                      </p:cBhvr>
                                    </p:animMotion>
                                  </p:childTnLst>
                                </p:cTn>
                              </p:par>
                              <p:par>
                                <p:cTn id="55" presetID="0" presetClass="path" presetSubtype="0" accel="50000" decel="50000" fill="hold" nodeType="withEffect">
                                  <p:stCondLst>
                                    <p:cond delay="1000"/>
                                  </p:stCondLst>
                                  <p:childTnLst>
                                    <p:animMotion origin="layout" path="M 4.16667E-6 1.48148E-6 C 0.00104 0.05741 0.00225 0.11481 0.00833 0.15555 C 0.01441 0.19629 0.03107 0.23055 0.03611 0.24444 " pathEditMode="relative" rAng="0" ptsTypes="aaA">
                                      <p:cBhvr>
                                        <p:cTn id="56" dur="2000" fill="hold"/>
                                        <p:tgtEl>
                                          <p:spTgt spid="2074"/>
                                        </p:tgtEl>
                                        <p:attrNameLst>
                                          <p:attrName>ppt_x</p:attrName>
                                          <p:attrName>ppt_y</p:attrName>
                                        </p:attrNameLst>
                                      </p:cBhvr>
                                      <p:rCtr x="18" y="122"/>
                                    </p:animMotion>
                                  </p:childTnLst>
                                </p:cTn>
                              </p:par>
                              <p:par>
                                <p:cTn id="57" presetID="8" presetClass="emph" presetSubtype="0" fill="hold" nodeType="withEffect">
                                  <p:stCondLst>
                                    <p:cond delay="1000"/>
                                  </p:stCondLst>
                                  <p:childTnLst>
                                    <p:animRot by="-5400000">
                                      <p:cBhvr>
                                        <p:cTn id="58" dur="2000" fill="hold"/>
                                        <p:tgtEl>
                                          <p:spTgt spid="2074"/>
                                        </p:tgtEl>
                                        <p:attrNameLst>
                                          <p:attrName>r</p:attrName>
                                        </p:attrNameLst>
                                      </p:cBhvr>
                                    </p:animRot>
                                  </p:childTnLst>
                                </p:cTn>
                              </p:par>
                              <p:par>
                                <p:cTn id="59" presetID="0" presetClass="path" presetSubtype="0" accel="50000" decel="50000" fill="hold" nodeType="withEffect">
                                  <p:stCondLst>
                                    <p:cond delay="1500"/>
                                  </p:stCondLst>
                                  <p:childTnLst>
                                    <p:animMotion origin="layout" path="M 3.88889E-6 -3.7037E-7 L 0.0335 0.22315 " pathEditMode="relative" rAng="0" ptsTypes="AA">
                                      <p:cBhvr>
                                        <p:cTn id="60" dur="2000" fill="hold"/>
                                        <p:tgtEl>
                                          <p:spTgt spid="2065"/>
                                        </p:tgtEl>
                                        <p:attrNameLst>
                                          <p:attrName>ppt_x</p:attrName>
                                          <p:attrName>ppt_y</p:attrName>
                                        </p:attrNameLst>
                                      </p:cBhvr>
                                      <p:rCtr x="17" y="112"/>
                                    </p:animMotion>
                                  </p:childTnLst>
                                </p:cTn>
                              </p:par>
                              <p:par>
                                <p:cTn id="61" presetID="0" presetClass="path" presetSubtype="0" accel="50000" decel="50000" fill="hold" nodeType="withEffect">
                                  <p:stCondLst>
                                    <p:cond delay="1500"/>
                                  </p:stCondLst>
                                  <p:childTnLst>
                                    <p:animMotion origin="layout" path="M 2.77778E-7 4.07407E-6 L 0.02917 0.17569 " pathEditMode="relative" rAng="0" ptsTypes="AA">
                                      <p:cBhvr>
                                        <p:cTn id="62" dur="2000" fill="hold"/>
                                        <p:tgtEl>
                                          <p:spTgt spid="2075"/>
                                        </p:tgtEl>
                                        <p:attrNameLst>
                                          <p:attrName>ppt_x</p:attrName>
                                          <p:attrName>ppt_y</p:attrName>
                                        </p:attrNameLst>
                                      </p:cBhvr>
                                      <p:rCtr x="15" y="88"/>
                                    </p:animMotion>
                                  </p:childTnLst>
                                </p:cTn>
                              </p:par>
                              <p:par>
                                <p:cTn id="63" presetID="0" presetClass="path" presetSubtype="0" accel="50000" decel="50000" fill="hold" nodeType="withEffect">
                                  <p:stCondLst>
                                    <p:cond delay="1500"/>
                                  </p:stCondLst>
                                  <p:childTnLst>
                                    <p:animMotion origin="layout" path="M 3.33333E-6 3.7037E-7 L 0.00416 0.15347 " pathEditMode="relative" rAng="0" ptsTypes="AA">
                                      <p:cBhvr>
                                        <p:cTn id="64" dur="2000" fill="hold"/>
                                        <p:tgtEl>
                                          <p:spTgt spid="2073"/>
                                        </p:tgtEl>
                                        <p:attrNameLst>
                                          <p:attrName>ppt_x</p:attrName>
                                          <p:attrName>ppt_y</p:attrName>
                                        </p:attrNameLst>
                                      </p:cBhvr>
                                      <p:rCtr x="2" y="77"/>
                                    </p:animMotion>
                                  </p:childTnLst>
                                </p:cTn>
                              </p:par>
                              <p:par>
                                <p:cTn id="65" presetID="0" presetClass="path" presetSubtype="0" accel="50000" decel="50000" fill="hold" nodeType="withEffect">
                                  <p:stCondLst>
                                    <p:cond delay="1500"/>
                                  </p:stCondLst>
                                  <p:childTnLst>
                                    <p:animMotion origin="layout" path="M -1.38889E-6 4.81481E-6 L -0.01736 0.10925 " pathEditMode="relative" rAng="0" ptsTypes="AA">
                                      <p:cBhvr>
                                        <p:cTn id="66" dur="2000" fill="hold"/>
                                        <p:tgtEl>
                                          <p:spTgt spid="2072"/>
                                        </p:tgtEl>
                                        <p:attrNameLst>
                                          <p:attrName>ppt_x</p:attrName>
                                          <p:attrName>ppt_y</p:attrName>
                                        </p:attrNameLst>
                                      </p:cBhvr>
                                      <p:rCtr x="-9" y="55"/>
                                    </p:animMotion>
                                  </p:childTnLst>
                                </p:cTn>
                              </p:par>
                              <p:par>
                                <p:cTn id="67" presetID="8" presetClass="emph" presetSubtype="0" fill="hold" nodeType="withEffect">
                                  <p:stCondLst>
                                    <p:cond delay="1500"/>
                                  </p:stCondLst>
                                  <p:childTnLst>
                                    <p:animRot by="1200000">
                                      <p:cBhvr>
                                        <p:cTn id="68" dur="2000" fill="hold"/>
                                        <p:tgtEl>
                                          <p:spTgt spid="2072"/>
                                        </p:tgtEl>
                                        <p:attrNameLst>
                                          <p:attrName>r</p:attrName>
                                        </p:attrNameLst>
                                      </p:cBhvr>
                                    </p:animRot>
                                  </p:childTnLst>
                                </p:cTn>
                              </p:par>
                              <p:par>
                                <p:cTn id="69" presetID="8" presetClass="emph" presetSubtype="0" fill="hold" nodeType="withEffect">
                                  <p:stCondLst>
                                    <p:cond delay="2100"/>
                                  </p:stCondLst>
                                  <p:childTnLst>
                                    <p:animRot by="-5400000">
                                      <p:cBhvr>
                                        <p:cTn id="70" dur="1500" fill="hold"/>
                                        <p:tgtEl>
                                          <p:spTgt spid="2064"/>
                                        </p:tgtEl>
                                        <p:attrNameLst>
                                          <p:attrName>r</p:attrName>
                                        </p:attrNameLst>
                                      </p:cBhvr>
                                    </p:animRot>
                                  </p:childTnLst>
                                </p:cTn>
                              </p:par>
                              <p:par>
                                <p:cTn id="71" presetID="0" presetClass="path" presetSubtype="0" accel="50000" decel="50000" fill="hold" nodeType="withEffect">
                                  <p:stCondLst>
                                    <p:cond delay="2100"/>
                                  </p:stCondLst>
                                  <p:childTnLst>
                                    <p:animMotion origin="layout" path="M 0.32551 -0.01111 C 0.32968 -0.00718 0.33385 -0.00301 0.33663 0.00185 C 0.3394 0.00671 0.34079 0.0125 0.34218 0.01852 " pathEditMode="relative" ptsTypes="aaA">
                                      <p:cBhvr>
                                        <p:cTn id="72" dur="1500" fill="hold"/>
                                        <p:tgtEl>
                                          <p:spTgt spid="2064"/>
                                        </p:tgtEl>
                                        <p:attrNameLst>
                                          <p:attrName>ppt_x</p:attrName>
                                          <p:attrName>ppt_y</p:attrName>
                                        </p:attrNameLst>
                                      </p:cBhvr>
                                    </p:animMotion>
                                  </p:childTnLst>
                                </p:cTn>
                              </p:par>
                              <p:par>
                                <p:cTn id="73" presetID="8" presetClass="emph" presetSubtype="0" fill="hold" nodeType="withEffect">
                                  <p:stCondLst>
                                    <p:cond delay="2300"/>
                                  </p:stCondLst>
                                  <p:childTnLst>
                                    <p:animRot by="-5400000">
                                      <p:cBhvr>
                                        <p:cTn id="74" dur="1500" fill="hold"/>
                                        <p:tgtEl>
                                          <p:spTgt spid="2077"/>
                                        </p:tgtEl>
                                        <p:attrNameLst>
                                          <p:attrName>r</p:attrName>
                                        </p:attrNameLst>
                                      </p:cBhvr>
                                    </p:animRot>
                                  </p:childTnLst>
                                </p:cTn>
                              </p:par>
                              <p:par>
                                <p:cTn id="75" presetID="0" presetClass="path" presetSubtype="0" accel="50000" decel="50000" fill="hold" nodeType="withEffect">
                                  <p:stCondLst>
                                    <p:cond delay="2300"/>
                                  </p:stCondLst>
                                  <p:childTnLst>
                                    <p:animMotion origin="layout" path="M 0.32552 -0.01111 L 0.33386 0.01111 " pathEditMode="relative" rAng="0" ptsTypes="AA">
                                      <p:cBhvr>
                                        <p:cTn id="76" dur="1500" fill="hold"/>
                                        <p:tgtEl>
                                          <p:spTgt spid="2077"/>
                                        </p:tgtEl>
                                        <p:attrNameLst>
                                          <p:attrName>ppt_x</p:attrName>
                                          <p:attrName>ppt_y</p:attrName>
                                        </p:attrNameLst>
                                      </p:cBhvr>
                                      <p:rCtr x="4" y="11"/>
                                    </p:animMotion>
                                  </p:childTnLst>
                                </p:cTn>
                              </p:par>
                              <p:par>
                                <p:cTn id="77" presetID="8" presetClass="emph" presetSubtype="0" fill="hold" nodeType="withEffect">
                                  <p:stCondLst>
                                    <p:cond delay="1900"/>
                                  </p:stCondLst>
                                  <p:childTnLst>
                                    <p:animRot by="-5400000">
                                      <p:cBhvr>
                                        <p:cTn id="78" dur="1500" fill="hold"/>
                                        <p:tgtEl>
                                          <p:spTgt spid="2078"/>
                                        </p:tgtEl>
                                        <p:attrNameLst>
                                          <p:attrName>r</p:attrName>
                                        </p:attrNameLst>
                                      </p:cBhvr>
                                    </p:animRot>
                                  </p:childTnLst>
                                </p:cTn>
                              </p:par>
                              <p:par>
                                <p:cTn id="79" presetID="0" presetClass="path" presetSubtype="0" accel="50000" decel="50000" fill="hold" nodeType="withEffect">
                                  <p:stCondLst>
                                    <p:cond delay="1900"/>
                                  </p:stCondLst>
                                  <p:childTnLst>
                                    <p:animMotion origin="layout" path="M 0.32552 -0.01111 L 0.32361 0.01666 " pathEditMode="relative" rAng="0" ptsTypes="AA">
                                      <p:cBhvr>
                                        <p:cTn id="80" dur="1500" fill="hold"/>
                                        <p:tgtEl>
                                          <p:spTgt spid="2078"/>
                                        </p:tgtEl>
                                        <p:attrNameLst>
                                          <p:attrName>ppt_x</p:attrName>
                                          <p:attrName>ppt_y</p:attrName>
                                        </p:attrNameLst>
                                      </p:cBhvr>
                                      <p:rCtr x="-1" y="14"/>
                                    </p:animMotion>
                                  </p:childTnLst>
                                </p:cTn>
                              </p:par>
                              <p:par>
                                <p:cTn id="81" presetID="8" presetClass="emph" presetSubtype="0" fill="hold" nodeType="withEffect">
                                  <p:stCondLst>
                                    <p:cond delay="2100"/>
                                  </p:stCondLst>
                                  <p:childTnLst>
                                    <p:animRot by="-5400000">
                                      <p:cBhvr>
                                        <p:cTn id="82" dur="1500" fill="hold"/>
                                        <p:tgtEl>
                                          <p:spTgt spid="2079"/>
                                        </p:tgtEl>
                                        <p:attrNameLst>
                                          <p:attrName>r</p:attrName>
                                        </p:attrNameLst>
                                      </p:cBhvr>
                                    </p:animRot>
                                  </p:childTnLst>
                                </p:cTn>
                              </p:par>
                              <p:par>
                                <p:cTn id="83" presetID="0" presetClass="path" presetSubtype="0" accel="50000" decel="50000" fill="hold" nodeType="withEffect">
                                  <p:stCondLst>
                                    <p:cond delay="2100"/>
                                  </p:stCondLst>
                                  <p:childTnLst>
                                    <p:animMotion origin="layout" path="M 0.32552 -0.01111 L 0.31528 0.02777 " pathEditMode="relative" rAng="0" ptsTypes="AA">
                                      <p:cBhvr>
                                        <p:cTn id="84" dur="1500" fill="hold"/>
                                        <p:tgtEl>
                                          <p:spTgt spid="2079"/>
                                        </p:tgtEl>
                                        <p:attrNameLst>
                                          <p:attrName>ppt_x</p:attrName>
                                          <p:attrName>ppt_y</p:attrName>
                                        </p:attrNameLst>
                                      </p:cBhvr>
                                      <p:rCtr x="-5" y="19"/>
                                    </p:animMotion>
                                  </p:childTnLst>
                                </p:cTn>
                              </p:par>
                              <p:par>
                                <p:cTn id="85" presetID="0" presetClass="path" presetSubtype="0" accel="50000" decel="50000" fill="hold" nodeType="withEffect">
                                  <p:stCondLst>
                                    <p:cond delay="1800"/>
                                  </p:stCondLst>
                                  <p:childTnLst>
                                    <p:animMotion origin="layout" path="M 0.32552 -0.01111 L 0.32552 0.02222 " pathEditMode="relative" ptsTypes="AA">
                                      <p:cBhvr>
                                        <p:cTn id="86" dur="1500" fill="hold"/>
                                        <p:tgtEl>
                                          <p:spTgt spid="2062"/>
                                        </p:tgtEl>
                                        <p:attrNameLst>
                                          <p:attrName>ppt_x</p:attrName>
                                          <p:attrName>ppt_y</p:attrName>
                                        </p:attrNameLst>
                                      </p:cBhvr>
                                    </p:animMotion>
                                  </p:childTnLst>
                                </p:cTn>
                              </p:par>
                            </p:childTnLst>
                          </p:cTn>
                        </p:par>
                        <p:par>
                          <p:cTn id="87" fill="hold">
                            <p:stCondLst>
                              <p:cond delay="3800"/>
                            </p:stCondLst>
                            <p:childTnLst>
                              <p:par>
                                <p:cTn id="88" presetID="10" presetClass="entr" presetSubtype="0" fill="hold" grpId="0" nodeType="afterEffect">
                                  <p:stCondLst>
                                    <p:cond delay="1000"/>
                                  </p:stCondLst>
                                  <p:childTnLst>
                                    <p:set>
                                      <p:cBhvr>
                                        <p:cTn id="89" dur="1" fill="hold">
                                          <p:stCondLst>
                                            <p:cond delay="0"/>
                                          </p:stCondLst>
                                        </p:cTn>
                                        <p:tgtEl>
                                          <p:spTgt spid="2092"/>
                                        </p:tgtEl>
                                        <p:attrNameLst>
                                          <p:attrName>style.visibility</p:attrName>
                                        </p:attrNameLst>
                                      </p:cBhvr>
                                      <p:to>
                                        <p:strVal val="visible"/>
                                      </p:to>
                                    </p:set>
                                    <p:animEffect transition="in" filter="fade">
                                      <p:cBhvr>
                                        <p:cTn id="90" dur="2000"/>
                                        <p:tgtEl>
                                          <p:spTgt spid="2092"/>
                                        </p:tgtEl>
                                      </p:cBhvr>
                                    </p:animEffect>
                                  </p:childTnLst>
                                </p:cTn>
                              </p:par>
                              <p:par>
                                <p:cTn id="91" presetID="10" presetClass="entr" presetSubtype="0" fill="hold" grpId="0" nodeType="withEffect">
                                  <p:stCondLst>
                                    <p:cond delay="1000"/>
                                  </p:stCondLst>
                                  <p:childTnLst>
                                    <p:set>
                                      <p:cBhvr>
                                        <p:cTn id="92" dur="1" fill="hold">
                                          <p:stCondLst>
                                            <p:cond delay="0"/>
                                          </p:stCondLst>
                                        </p:cTn>
                                        <p:tgtEl>
                                          <p:spTgt spid="2090"/>
                                        </p:tgtEl>
                                        <p:attrNameLst>
                                          <p:attrName>style.visibility</p:attrName>
                                        </p:attrNameLst>
                                      </p:cBhvr>
                                      <p:to>
                                        <p:strVal val="visible"/>
                                      </p:to>
                                    </p:set>
                                    <p:animEffect transition="in" filter="fade">
                                      <p:cBhvr>
                                        <p:cTn id="93" dur="2000"/>
                                        <p:tgtEl>
                                          <p:spTgt spid="2090"/>
                                        </p:tgtEl>
                                      </p:cBhvr>
                                    </p:animEffect>
                                  </p:childTnLst>
                                </p:cTn>
                              </p:par>
                              <p:par>
                                <p:cTn id="94" presetID="10" presetClass="entr" presetSubtype="0" fill="hold" grpId="0" nodeType="withEffect">
                                  <p:stCondLst>
                                    <p:cond delay="1000"/>
                                  </p:stCondLst>
                                  <p:childTnLst>
                                    <p:set>
                                      <p:cBhvr>
                                        <p:cTn id="95" dur="1" fill="hold">
                                          <p:stCondLst>
                                            <p:cond delay="0"/>
                                          </p:stCondLst>
                                        </p:cTn>
                                        <p:tgtEl>
                                          <p:spTgt spid="2091"/>
                                        </p:tgtEl>
                                        <p:attrNameLst>
                                          <p:attrName>style.visibility</p:attrName>
                                        </p:attrNameLst>
                                      </p:cBhvr>
                                      <p:to>
                                        <p:strVal val="visible"/>
                                      </p:to>
                                    </p:set>
                                    <p:animEffect transition="in" filter="fade">
                                      <p:cBhvr>
                                        <p:cTn id="96" dur="2000"/>
                                        <p:tgtEl>
                                          <p:spTgt spid="2091"/>
                                        </p:tgtEl>
                                      </p:cBhvr>
                                    </p:animEffect>
                                  </p:childTnLst>
                                </p:cTn>
                              </p:par>
                              <p:par>
                                <p:cTn id="97" presetID="10" presetClass="entr" presetSubtype="0" fill="hold" grpId="0" nodeType="withEffect">
                                  <p:stCondLst>
                                    <p:cond delay="1000"/>
                                  </p:stCondLst>
                                  <p:childTnLst>
                                    <p:set>
                                      <p:cBhvr>
                                        <p:cTn id="98" dur="1" fill="hold">
                                          <p:stCondLst>
                                            <p:cond delay="0"/>
                                          </p:stCondLst>
                                        </p:cTn>
                                        <p:tgtEl>
                                          <p:spTgt spid="2089"/>
                                        </p:tgtEl>
                                        <p:attrNameLst>
                                          <p:attrName>style.visibility</p:attrName>
                                        </p:attrNameLst>
                                      </p:cBhvr>
                                      <p:to>
                                        <p:strVal val="visible"/>
                                      </p:to>
                                    </p:set>
                                    <p:animEffect transition="in" filter="fade">
                                      <p:cBhvr>
                                        <p:cTn id="99" dur="2000"/>
                                        <p:tgtEl>
                                          <p:spTgt spid="2089"/>
                                        </p:tgtEl>
                                      </p:cBhvr>
                                    </p:animEffect>
                                  </p:childTnLst>
                                </p:cTn>
                              </p:par>
                            </p:childTnLst>
                          </p:cTn>
                        </p:par>
                      </p:childTnLst>
                    </p:cTn>
                  </p:par>
                  <p:par>
                    <p:cTn id="100" fill="hold">
                      <p:stCondLst>
                        <p:cond delay="indefinite"/>
                      </p:stCondLst>
                      <p:childTnLst>
                        <p:par>
                          <p:cTn id="101" fill="hold">
                            <p:stCondLst>
                              <p:cond delay="0"/>
                            </p:stCondLst>
                            <p:childTnLst>
                              <p:par>
                                <p:cTn id="102" presetID="16" presetClass="exit" presetSubtype="26" fill="hold" grpId="1" nodeType="clickEffect">
                                  <p:stCondLst>
                                    <p:cond delay="0"/>
                                  </p:stCondLst>
                                  <p:childTnLst>
                                    <p:animEffect transition="out" filter="barn(inHorizontal)">
                                      <p:cBhvr>
                                        <p:cTn id="103" dur="1000"/>
                                        <p:tgtEl>
                                          <p:spTgt spid="2088"/>
                                        </p:tgtEl>
                                      </p:cBhvr>
                                    </p:animEffect>
                                    <p:set>
                                      <p:cBhvr>
                                        <p:cTn id="104" dur="1" fill="hold">
                                          <p:stCondLst>
                                            <p:cond delay="999"/>
                                          </p:stCondLst>
                                        </p:cTn>
                                        <p:tgtEl>
                                          <p:spTgt spid="2088"/>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2000"/>
                                        <p:tgtEl>
                                          <p:spTgt spid="2092"/>
                                        </p:tgtEl>
                                      </p:cBhvr>
                                    </p:animEffect>
                                    <p:set>
                                      <p:cBhvr>
                                        <p:cTn id="107" dur="1" fill="hold">
                                          <p:stCondLst>
                                            <p:cond delay="1999"/>
                                          </p:stCondLst>
                                        </p:cTn>
                                        <p:tgtEl>
                                          <p:spTgt spid="2092"/>
                                        </p:tgtEl>
                                        <p:attrNameLst>
                                          <p:attrName>style.visibility</p:attrName>
                                        </p:attrNameLst>
                                      </p:cBhvr>
                                      <p:to>
                                        <p:strVal val="hidden"/>
                                      </p:to>
                                    </p:set>
                                  </p:childTnLst>
                                </p:cTn>
                              </p:par>
                              <p:par>
                                <p:cTn id="108" presetID="10" presetClass="exit" presetSubtype="0" fill="hold" grpId="1" nodeType="withEffect">
                                  <p:stCondLst>
                                    <p:cond delay="0"/>
                                  </p:stCondLst>
                                  <p:childTnLst>
                                    <p:animEffect transition="out" filter="fade">
                                      <p:cBhvr>
                                        <p:cTn id="109" dur="2000"/>
                                        <p:tgtEl>
                                          <p:spTgt spid="2090"/>
                                        </p:tgtEl>
                                      </p:cBhvr>
                                    </p:animEffect>
                                    <p:set>
                                      <p:cBhvr>
                                        <p:cTn id="110" dur="1" fill="hold">
                                          <p:stCondLst>
                                            <p:cond delay="1999"/>
                                          </p:stCondLst>
                                        </p:cTn>
                                        <p:tgtEl>
                                          <p:spTgt spid="2090"/>
                                        </p:tgtEl>
                                        <p:attrNameLst>
                                          <p:attrName>style.visibility</p:attrName>
                                        </p:attrNameLst>
                                      </p:cBhvr>
                                      <p:to>
                                        <p:strVal val="hidden"/>
                                      </p:to>
                                    </p:set>
                                  </p:childTnLst>
                                </p:cTn>
                              </p:par>
                              <p:par>
                                <p:cTn id="111" presetID="10" presetClass="exit" presetSubtype="0" fill="hold" grpId="1" nodeType="withEffect">
                                  <p:stCondLst>
                                    <p:cond delay="0"/>
                                  </p:stCondLst>
                                  <p:childTnLst>
                                    <p:animEffect transition="out" filter="fade">
                                      <p:cBhvr>
                                        <p:cTn id="112" dur="2000"/>
                                        <p:tgtEl>
                                          <p:spTgt spid="2091"/>
                                        </p:tgtEl>
                                      </p:cBhvr>
                                    </p:animEffect>
                                    <p:set>
                                      <p:cBhvr>
                                        <p:cTn id="113" dur="1" fill="hold">
                                          <p:stCondLst>
                                            <p:cond delay="1999"/>
                                          </p:stCondLst>
                                        </p:cTn>
                                        <p:tgtEl>
                                          <p:spTgt spid="2091"/>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2000"/>
                                        <p:tgtEl>
                                          <p:spTgt spid="2089"/>
                                        </p:tgtEl>
                                      </p:cBhvr>
                                    </p:animEffect>
                                    <p:set>
                                      <p:cBhvr>
                                        <p:cTn id="116" dur="1" fill="hold">
                                          <p:stCondLst>
                                            <p:cond delay="1999"/>
                                          </p:stCondLst>
                                        </p:cTn>
                                        <p:tgtEl>
                                          <p:spTgt spid="2089"/>
                                        </p:tgtEl>
                                        <p:attrNameLst>
                                          <p:attrName>style.visibility</p:attrName>
                                        </p:attrNameLst>
                                      </p:cBhvr>
                                      <p:to>
                                        <p:strVal val="hidden"/>
                                      </p:to>
                                    </p:set>
                                  </p:childTnLst>
                                </p:cTn>
                              </p:par>
                            </p:childTnLst>
                          </p:cTn>
                        </p:par>
                        <p:par>
                          <p:cTn id="117" fill="hold">
                            <p:stCondLst>
                              <p:cond delay="2000"/>
                            </p:stCondLst>
                            <p:childTnLst>
                              <p:par>
                                <p:cTn id="118" presetID="16" presetClass="entr" presetSubtype="26" fill="hold" grpId="0" nodeType="afterEffect">
                                  <p:stCondLst>
                                    <p:cond delay="0"/>
                                  </p:stCondLst>
                                  <p:childTnLst>
                                    <p:set>
                                      <p:cBhvr>
                                        <p:cTn id="119" dur="1" fill="hold">
                                          <p:stCondLst>
                                            <p:cond delay="0"/>
                                          </p:stCondLst>
                                        </p:cTn>
                                        <p:tgtEl>
                                          <p:spTgt spid="2093"/>
                                        </p:tgtEl>
                                        <p:attrNameLst>
                                          <p:attrName>style.visibility</p:attrName>
                                        </p:attrNameLst>
                                      </p:cBhvr>
                                      <p:to>
                                        <p:strVal val="visible"/>
                                      </p:to>
                                    </p:set>
                                    <p:animEffect transition="in" filter="barn(inHorizontal)">
                                      <p:cBhvr>
                                        <p:cTn id="120" dur="1000"/>
                                        <p:tgtEl>
                                          <p:spTgt spid="2093"/>
                                        </p:tgtEl>
                                      </p:cBhvr>
                                    </p:animEffect>
                                  </p:childTnLst>
                                </p:cTn>
                              </p:par>
                            </p:childTnLst>
                          </p:cTn>
                        </p:par>
                      </p:childTnLst>
                    </p:cTn>
                  </p:par>
                  <p:par>
                    <p:cTn id="121" fill="hold">
                      <p:stCondLst>
                        <p:cond delay="indefinite"/>
                      </p:stCondLst>
                      <p:childTnLst>
                        <p:par>
                          <p:cTn id="122" fill="hold">
                            <p:stCondLst>
                              <p:cond delay="0"/>
                            </p:stCondLst>
                            <p:childTnLst>
                              <p:par>
                                <p:cTn id="123" presetID="32" presetClass="emph" presetSubtype="0" fill="hold" nodeType="clickEffect">
                                  <p:stCondLst>
                                    <p:cond delay="0"/>
                                  </p:stCondLst>
                                  <p:childTnLst>
                                    <p:animClr clrSpc="rgb" dir="cw">
                                      <p:cBhvr override="childStyle">
                                        <p:cTn id="124" dur="150" fill="hold"/>
                                        <p:tgtEl>
                                          <p:spTgt spid="2067"/>
                                        </p:tgtEl>
                                        <p:attrNameLst>
                                          <p:attrName>style.color</p:attrName>
                                        </p:attrNameLst>
                                      </p:cBhvr>
                                      <p:to>
                                        <a:srgbClr val="66CC00"/>
                                      </p:to>
                                    </p:animClr>
                                    <p:animClr clrSpc="rgb" dir="cw">
                                      <p:cBhvr>
                                        <p:cTn id="125" dur="150" fill="hold"/>
                                        <p:tgtEl>
                                          <p:spTgt spid="2067"/>
                                        </p:tgtEl>
                                        <p:attrNameLst>
                                          <p:attrName>fillcolor</p:attrName>
                                        </p:attrNameLst>
                                      </p:cBhvr>
                                      <p:to>
                                        <a:srgbClr val="66CC00"/>
                                      </p:to>
                                    </p:animClr>
                                    <p:set>
                                      <p:cBhvr>
                                        <p:cTn id="126" dur="150" fill="hold"/>
                                        <p:tgtEl>
                                          <p:spTgt spid="2067"/>
                                        </p:tgtEl>
                                        <p:attrNameLst>
                                          <p:attrName>fill.type</p:attrName>
                                        </p:attrNameLst>
                                      </p:cBhvr>
                                      <p:to>
                                        <p:strVal val="solid"/>
                                      </p:to>
                                    </p:set>
                                    <p:set>
                                      <p:cBhvr>
                                        <p:cTn id="127" dur="150" fill="hold"/>
                                        <p:tgtEl>
                                          <p:spTgt spid="2067"/>
                                        </p:tgtEl>
                                        <p:attrNameLst>
                                          <p:attrName>fill.on</p:attrName>
                                        </p:attrNameLst>
                                      </p:cBhvr>
                                      <p:to>
                                        <p:strVal val="true"/>
                                      </p:to>
                                    </p:set>
                                    <p:animRot by="120000">
                                      <p:cBhvr>
                                        <p:cTn id="128" dur="150" fill="hold">
                                          <p:stCondLst>
                                            <p:cond delay="0"/>
                                          </p:stCondLst>
                                        </p:cTn>
                                        <p:tgtEl>
                                          <p:spTgt spid="2067"/>
                                        </p:tgtEl>
                                        <p:attrNameLst>
                                          <p:attrName>r</p:attrName>
                                        </p:attrNameLst>
                                      </p:cBhvr>
                                    </p:animRot>
                                    <p:animRot by="-240000">
                                      <p:cBhvr>
                                        <p:cTn id="129" dur="300" fill="hold">
                                          <p:stCondLst>
                                            <p:cond delay="300"/>
                                          </p:stCondLst>
                                        </p:cTn>
                                        <p:tgtEl>
                                          <p:spTgt spid="2067"/>
                                        </p:tgtEl>
                                        <p:attrNameLst>
                                          <p:attrName>r</p:attrName>
                                        </p:attrNameLst>
                                      </p:cBhvr>
                                    </p:animRot>
                                    <p:animRot by="240000">
                                      <p:cBhvr>
                                        <p:cTn id="130" dur="300" fill="hold">
                                          <p:stCondLst>
                                            <p:cond delay="600"/>
                                          </p:stCondLst>
                                        </p:cTn>
                                        <p:tgtEl>
                                          <p:spTgt spid="2067"/>
                                        </p:tgtEl>
                                        <p:attrNameLst>
                                          <p:attrName>r</p:attrName>
                                        </p:attrNameLst>
                                      </p:cBhvr>
                                    </p:animRot>
                                    <p:animRot by="-240000">
                                      <p:cBhvr>
                                        <p:cTn id="131" dur="300" fill="hold">
                                          <p:stCondLst>
                                            <p:cond delay="900"/>
                                          </p:stCondLst>
                                        </p:cTn>
                                        <p:tgtEl>
                                          <p:spTgt spid="2067"/>
                                        </p:tgtEl>
                                        <p:attrNameLst>
                                          <p:attrName>r</p:attrName>
                                        </p:attrNameLst>
                                      </p:cBhvr>
                                    </p:animRot>
                                    <p:animRot by="120000">
                                      <p:cBhvr>
                                        <p:cTn id="132" dur="300" fill="hold">
                                          <p:stCondLst>
                                            <p:cond delay="1200"/>
                                          </p:stCondLst>
                                        </p:cTn>
                                        <p:tgtEl>
                                          <p:spTgt spid="2067"/>
                                        </p:tgtEl>
                                        <p:attrNameLst>
                                          <p:attrName>r</p:attrName>
                                        </p:attrNameLst>
                                      </p:cBhvr>
                                    </p:animRot>
                                  </p:childTnLst>
                                </p:cTn>
                              </p:par>
                              <p:par>
                                <p:cTn id="133" presetID="32" presetClass="emph" presetSubtype="0" fill="hold" nodeType="withEffect">
                                  <p:stCondLst>
                                    <p:cond delay="0"/>
                                  </p:stCondLst>
                                  <p:childTnLst>
                                    <p:animClr clrSpc="rgb" dir="cw">
                                      <p:cBhvr override="childStyle">
                                        <p:cTn id="134" dur="150" fill="hold"/>
                                        <p:tgtEl>
                                          <p:spTgt spid="2076"/>
                                        </p:tgtEl>
                                        <p:attrNameLst>
                                          <p:attrName>style.color</p:attrName>
                                        </p:attrNameLst>
                                      </p:cBhvr>
                                      <p:to>
                                        <a:srgbClr val="66CC00"/>
                                      </p:to>
                                    </p:animClr>
                                    <p:animClr clrSpc="rgb" dir="cw">
                                      <p:cBhvr>
                                        <p:cTn id="135" dur="150" fill="hold"/>
                                        <p:tgtEl>
                                          <p:spTgt spid="2076"/>
                                        </p:tgtEl>
                                        <p:attrNameLst>
                                          <p:attrName>fillcolor</p:attrName>
                                        </p:attrNameLst>
                                      </p:cBhvr>
                                      <p:to>
                                        <a:srgbClr val="66CC00"/>
                                      </p:to>
                                    </p:animClr>
                                    <p:set>
                                      <p:cBhvr>
                                        <p:cTn id="136" dur="150" fill="hold"/>
                                        <p:tgtEl>
                                          <p:spTgt spid="2076"/>
                                        </p:tgtEl>
                                        <p:attrNameLst>
                                          <p:attrName>fill.type</p:attrName>
                                        </p:attrNameLst>
                                      </p:cBhvr>
                                      <p:to>
                                        <p:strVal val="solid"/>
                                      </p:to>
                                    </p:set>
                                    <p:set>
                                      <p:cBhvr>
                                        <p:cTn id="137" dur="150" fill="hold"/>
                                        <p:tgtEl>
                                          <p:spTgt spid="2076"/>
                                        </p:tgtEl>
                                        <p:attrNameLst>
                                          <p:attrName>fill.on</p:attrName>
                                        </p:attrNameLst>
                                      </p:cBhvr>
                                      <p:to>
                                        <p:strVal val="true"/>
                                      </p:to>
                                    </p:set>
                                    <p:animRot by="120000">
                                      <p:cBhvr>
                                        <p:cTn id="138" dur="150" fill="hold">
                                          <p:stCondLst>
                                            <p:cond delay="0"/>
                                          </p:stCondLst>
                                        </p:cTn>
                                        <p:tgtEl>
                                          <p:spTgt spid="2076"/>
                                        </p:tgtEl>
                                        <p:attrNameLst>
                                          <p:attrName>r</p:attrName>
                                        </p:attrNameLst>
                                      </p:cBhvr>
                                    </p:animRot>
                                    <p:animRot by="-240000">
                                      <p:cBhvr>
                                        <p:cTn id="139" dur="300" fill="hold">
                                          <p:stCondLst>
                                            <p:cond delay="300"/>
                                          </p:stCondLst>
                                        </p:cTn>
                                        <p:tgtEl>
                                          <p:spTgt spid="2076"/>
                                        </p:tgtEl>
                                        <p:attrNameLst>
                                          <p:attrName>r</p:attrName>
                                        </p:attrNameLst>
                                      </p:cBhvr>
                                    </p:animRot>
                                    <p:animRot by="240000">
                                      <p:cBhvr>
                                        <p:cTn id="140" dur="300" fill="hold">
                                          <p:stCondLst>
                                            <p:cond delay="600"/>
                                          </p:stCondLst>
                                        </p:cTn>
                                        <p:tgtEl>
                                          <p:spTgt spid="2076"/>
                                        </p:tgtEl>
                                        <p:attrNameLst>
                                          <p:attrName>r</p:attrName>
                                        </p:attrNameLst>
                                      </p:cBhvr>
                                    </p:animRot>
                                    <p:animRot by="-240000">
                                      <p:cBhvr>
                                        <p:cTn id="141" dur="300" fill="hold">
                                          <p:stCondLst>
                                            <p:cond delay="900"/>
                                          </p:stCondLst>
                                        </p:cTn>
                                        <p:tgtEl>
                                          <p:spTgt spid="2076"/>
                                        </p:tgtEl>
                                        <p:attrNameLst>
                                          <p:attrName>r</p:attrName>
                                        </p:attrNameLst>
                                      </p:cBhvr>
                                    </p:animRot>
                                    <p:animRot by="120000">
                                      <p:cBhvr>
                                        <p:cTn id="142" dur="300" fill="hold">
                                          <p:stCondLst>
                                            <p:cond delay="1200"/>
                                          </p:stCondLst>
                                        </p:cTn>
                                        <p:tgtEl>
                                          <p:spTgt spid="2076"/>
                                        </p:tgtEl>
                                        <p:attrNameLst>
                                          <p:attrName>r</p:attrName>
                                        </p:attrNameLst>
                                      </p:cBhvr>
                                    </p:animRot>
                                  </p:childTnLst>
                                </p:cTn>
                              </p:par>
                              <p:par>
                                <p:cTn id="143" presetID="9" presetClass="exit" presetSubtype="0" fill="hold" nodeType="withEffect">
                                  <p:stCondLst>
                                    <p:cond delay="0"/>
                                  </p:stCondLst>
                                  <p:childTnLst>
                                    <p:animEffect transition="out" filter="dissolve">
                                      <p:cBhvr>
                                        <p:cTn id="144" dur="2500"/>
                                        <p:tgtEl>
                                          <p:spTgt spid="2062"/>
                                        </p:tgtEl>
                                      </p:cBhvr>
                                    </p:animEffect>
                                    <p:set>
                                      <p:cBhvr>
                                        <p:cTn id="145" dur="1" fill="hold">
                                          <p:stCondLst>
                                            <p:cond delay="2499"/>
                                          </p:stCondLst>
                                        </p:cTn>
                                        <p:tgtEl>
                                          <p:spTgt spid="2062"/>
                                        </p:tgtEl>
                                        <p:attrNameLst>
                                          <p:attrName>style.visibility</p:attrName>
                                        </p:attrNameLst>
                                      </p:cBhvr>
                                      <p:to>
                                        <p:strVal val="hidden"/>
                                      </p:to>
                                    </p:set>
                                  </p:childTnLst>
                                </p:cTn>
                              </p:par>
                              <p:par>
                                <p:cTn id="146" presetID="9" presetClass="exit" presetSubtype="0" fill="hold" nodeType="withEffect">
                                  <p:stCondLst>
                                    <p:cond delay="0"/>
                                  </p:stCondLst>
                                  <p:childTnLst>
                                    <p:animEffect transition="out" filter="dissolve">
                                      <p:cBhvr>
                                        <p:cTn id="147" dur="2500"/>
                                        <p:tgtEl>
                                          <p:spTgt spid="2078"/>
                                        </p:tgtEl>
                                      </p:cBhvr>
                                    </p:animEffect>
                                    <p:set>
                                      <p:cBhvr>
                                        <p:cTn id="148" dur="1" fill="hold">
                                          <p:stCondLst>
                                            <p:cond delay="2499"/>
                                          </p:stCondLst>
                                        </p:cTn>
                                        <p:tgtEl>
                                          <p:spTgt spid="2078"/>
                                        </p:tgtEl>
                                        <p:attrNameLst>
                                          <p:attrName>style.visibility</p:attrName>
                                        </p:attrNameLst>
                                      </p:cBhvr>
                                      <p:to>
                                        <p:strVal val="hidden"/>
                                      </p:to>
                                    </p:set>
                                  </p:childTnLst>
                                </p:cTn>
                              </p:par>
                              <p:par>
                                <p:cTn id="149" presetID="42" presetClass="exit" presetSubtype="0" fill="hold" nodeType="withEffect">
                                  <p:stCondLst>
                                    <p:cond delay="0"/>
                                  </p:stCondLst>
                                  <p:childTnLst>
                                    <p:animEffect transition="out" filter="fade">
                                      <p:cBhvr>
                                        <p:cTn id="150" dur="2500"/>
                                        <p:tgtEl>
                                          <p:spTgt spid="2079"/>
                                        </p:tgtEl>
                                      </p:cBhvr>
                                    </p:animEffect>
                                    <p:anim calcmode="lin" valueType="num">
                                      <p:cBhvr>
                                        <p:cTn id="151" dur="2500"/>
                                        <p:tgtEl>
                                          <p:spTgt spid="2079"/>
                                        </p:tgtEl>
                                        <p:attrNameLst>
                                          <p:attrName>ppt_x</p:attrName>
                                        </p:attrNameLst>
                                      </p:cBhvr>
                                      <p:tavLst>
                                        <p:tav tm="0">
                                          <p:val>
                                            <p:strVal val="ppt_x"/>
                                          </p:val>
                                        </p:tav>
                                        <p:tav tm="100000">
                                          <p:val>
                                            <p:strVal val="ppt_x"/>
                                          </p:val>
                                        </p:tav>
                                      </p:tavLst>
                                    </p:anim>
                                    <p:anim calcmode="lin" valueType="num">
                                      <p:cBhvr>
                                        <p:cTn id="152" dur="2500"/>
                                        <p:tgtEl>
                                          <p:spTgt spid="2079"/>
                                        </p:tgtEl>
                                        <p:attrNameLst>
                                          <p:attrName>ppt_y</p:attrName>
                                        </p:attrNameLst>
                                      </p:cBhvr>
                                      <p:tavLst>
                                        <p:tav tm="0">
                                          <p:val>
                                            <p:strVal val="ppt_y"/>
                                          </p:val>
                                        </p:tav>
                                        <p:tav tm="100000">
                                          <p:val>
                                            <p:strVal val="ppt_y+.1"/>
                                          </p:val>
                                        </p:tav>
                                      </p:tavLst>
                                    </p:anim>
                                    <p:set>
                                      <p:cBhvr>
                                        <p:cTn id="153" dur="1" fill="hold">
                                          <p:stCondLst>
                                            <p:cond delay="2499"/>
                                          </p:stCondLst>
                                        </p:cTn>
                                        <p:tgtEl>
                                          <p:spTgt spid="2079"/>
                                        </p:tgtEl>
                                        <p:attrNameLst>
                                          <p:attrName>style.visibility</p:attrName>
                                        </p:attrNameLst>
                                      </p:cBhvr>
                                      <p:to>
                                        <p:strVal val="hidden"/>
                                      </p:to>
                                    </p:set>
                                  </p:childTnLst>
                                </p:cTn>
                              </p:par>
                              <p:par>
                                <p:cTn id="154" presetID="42" presetClass="exit" presetSubtype="0" fill="hold" nodeType="withEffect">
                                  <p:stCondLst>
                                    <p:cond delay="0"/>
                                  </p:stCondLst>
                                  <p:childTnLst>
                                    <p:animEffect transition="out" filter="fade">
                                      <p:cBhvr>
                                        <p:cTn id="155" dur="2500"/>
                                        <p:tgtEl>
                                          <p:spTgt spid="2064"/>
                                        </p:tgtEl>
                                      </p:cBhvr>
                                    </p:animEffect>
                                    <p:anim calcmode="lin" valueType="num">
                                      <p:cBhvr>
                                        <p:cTn id="156" dur="2500"/>
                                        <p:tgtEl>
                                          <p:spTgt spid="2064"/>
                                        </p:tgtEl>
                                        <p:attrNameLst>
                                          <p:attrName>ppt_x</p:attrName>
                                        </p:attrNameLst>
                                      </p:cBhvr>
                                      <p:tavLst>
                                        <p:tav tm="0">
                                          <p:val>
                                            <p:strVal val="ppt_x"/>
                                          </p:val>
                                        </p:tav>
                                        <p:tav tm="100000">
                                          <p:val>
                                            <p:strVal val="ppt_x"/>
                                          </p:val>
                                        </p:tav>
                                      </p:tavLst>
                                    </p:anim>
                                    <p:anim calcmode="lin" valueType="num">
                                      <p:cBhvr>
                                        <p:cTn id="157" dur="2500"/>
                                        <p:tgtEl>
                                          <p:spTgt spid="2064"/>
                                        </p:tgtEl>
                                        <p:attrNameLst>
                                          <p:attrName>ppt_y</p:attrName>
                                        </p:attrNameLst>
                                      </p:cBhvr>
                                      <p:tavLst>
                                        <p:tav tm="0">
                                          <p:val>
                                            <p:strVal val="ppt_y"/>
                                          </p:val>
                                        </p:tav>
                                        <p:tav tm="100000">
                                          <p:val>
                                            <p:strVal val="ppt_y+.1"/>
                                          </p:val>
                                        </p:tav>
                                      </p:tavLst>
                                    </p:anim>
                                    <p:set>
                                      <p:cBhvr>
                                        <p:cTn id="158" dur="1" fill="hold">
                                          <p:stCondLst>
                                            <p:cond delay="2499"/>
                                          </p:stCondLst>
                                        </p:cTn>
                                        <p:tgtEl>
                                          <p:spTgt spid="2064"/>
                                        </p:tgtEl>
                                        <p:attrNameLst>
                                          <p:attrName>style.visibility</p:attrName>
                                        </p:attrNameLst>
                                      </p:cBhvr>
                                      <p:to>
                                        <p:strVal val="hidden"/>
                                      </p:to>
                                    </p:set>
                                  </p:childTnLst>
                                </p:cTn>
                              </p:par>
                              <p:par>
                                <p:cTn id="159" presetID="42" presetClass="exit" presetSubtype="0" fill="hold" nodeType="withEffect">
                                  <p:stCondLst>
                                    <p:cond delay="0"/>
                                  </p:stCondLst>
                                  <p:childTnLst>
                                    <p:animEffect transition="out" filter="fade">
                                      <p:cBhvr>
                                        <p:cTn id="160" dur="2500"/>
                                        <p:tgtEl>
                                          <p:spTgt spid="2077"/>
                                        </p:tgtEl>
                                      </p:cBhvr>
                                    </p:animEffect>
                                    <p:anim calcmode="lin" valueType="num">
                                      <p:cBhvr>
                                        <p:cTn id="161" dur="2500"/>
                                        <p:tgtEl>
                                          <p:spTgt spid="2077"/>
                                        </p:tgtEl>
                                        <p:attrNameLst>
                                          <p:attrName>ppt_x</p:attrName>
                                        </p:attrNameLst>
                                      </p:cBhvr>
                                      <p:tavLst>
                                        <p:tav tm="0">
                                          <p:val>
                                            <p:strVal val="ppt_x"/>
                                          </p:val>
                                        </p:tav>
                                        <p:tav tm="100000">
                                          <p:val>
                                            <p:strVal val="ppt_x"/>
                                          </p:val>
                                        </p:tav>
                                      </p:tavLst>
                                    </p:anim>
                                    <p:anim calcmode="lin" valueType="num">
                                      <p:cBhvr>
                                        <p:cTn id="162" dur="2500"/>
                                        <p:tgtEl>
                                          <p:spTgt spid="2077"/>
                                        </p:tgtEl>
                                        <p:attrNameLst>
                                          <p:attrName>ppt_y</p:attrName>
                                        </p:attrNameLst>
                                      </p:cBhvr>
                                      <p:tavLst>
                                        <p:tav tm="0">
                                          <p:val>
                                            <p:strVal val="ppt_y"/>
                                          </p:val>
                                        </p:tav>
                                        <p:tav tm="100000">
                                          <p:val>
                                            <p:strVal val="ppt_y+.1"/>
                                          </p:val>
                                        </p:tav>
                                      </p:tavLst>
                                    </p:anim>
                                    <p:set>
                                      <p:cBhvr>
                                        <p:cTn id="163" dur="1" fill="hold">
                                          <p:stCondLst>
                                            <p:cond delay="2499"/>
                                          </p:stCondLst>
                                        </p:cTn>
                                        <p:tgtEl>
                                          <p:spTgt spid="2077"/>
                                        </p:tgtEl>
                                        <p:attrNameLst>
                                          <p:attrName>style.visibility</p:attrName>
                                        </p:attrNameLst>
                                      </p:cBhvr>
                                      <p:to>
                                        <p:strVal val="hidden"/>
                                      </p:to>
                                    </p:set>
                                  </p:childTnLst>
                                </p:cTn>
                              </p:par>
                              <p:par>
                                <p:cTn id="164" presetID="0" presetClass="path" presetSubtype="0" accel="50000" decel="50000" fill="hold" nodeType="withEffect">
                                  <p:stCondLst>
                                    <p:cond delay="0"/>
                                  </p:stCondLst>
                                  <p:childTnLst>
                                    <p:animMotion origin="layout" path="M 0.03351 0.22315 L 0.03351 0.25648 " pathEditMode="relative" rAng="0" ptsTypes="AA">
                                      <p:cBhvr>
                                        <p:cTn id="165" dur="1500" fill="hold"/>
                                        <p:tgtEl>
                                          <p:spTgt spid="2065"/>
                                        </p:tgtEl>
                                        <p:attrNameLst>
                                          <p:attrName>ppt_x</p:attrName>
                                          <p:attrName>ppt_y</p:attrName>
                                        </p:attrNameLst>
                                      </p:cBhvr>
                                      <p:rCtr x="0" y="17"/>
                                    </p:animMotion>
                                  </p:childTnLst>
                                </p:cTn>
                              </p:par>
                              <p:par>
                                <p:cTn id="166" presetID="0" presetClass="path" presetSubtype="0" accel="50000" decel="50000" fill="hold" nodeType="withEffect">
                                  <p:stCondLst>
                                    <p:cond delay="0"/>
                                  </p:stCondLst>
                                  <p:childTnLst>
                                    <p:animMotion origin="layout" path="M 0.02916 0.17569 L 0.02916 0.20902 " pathEditMode="relative" rAng="0" ptsTypes="AA">
                                      <p:cBhvr>
                                        <p:cTn id="167" dur="1500" fill="hold"/>
                                        <p:tgtEl>
                                          <p:spTgt spid="2075"/>
                                        </p:tgtEl>
                                        <p:attrNameLst>
                                          <p:attrName>ppt_x</p:attrName>
                                          <p:attrName>ppt_y</p:attrName>
                                        </p:attrNameLst>
                                      </p:cBhvr>
                                      <p:rCtr x="0" y="17"/>
                                    </p:animMotion>
                                  </p:childTnLst>
                                </p:cTn>
                              </p:par>
                              <p:par>
                                <p:cTn id="168" presetID="0" presetClass="path" presetSubtype="0" accel="50000" decel="50000" fill="hold" nodeType="withEffect">
                                  <p:stCondLst>
                                    <p:cond delay="0"/>
                                  </p:stCondLst>
                                  <p:childTnLst>
                                    <p:animMotion origin="layout" path="M 0.00417 0.15347 L 0.00417 0.18681 " pathEditMode="relative" rAng="0" ptsTypes="AA">
                                      <p:cBhvr>
                                        <p:cTn id="169" dur="1500" fill="hold"/>
                                        <p:tgtEl>
                                          <p:spTgt spid="2073"/>
                                        </p:tgtEl>
                                        <p:attrNameLst>
                                          <p:attrName>ppt_x</p:attrName>
                                          <p:attrName>ppt_y</p:attrName>
                                        </p:attrNameLst>
                                      </p:cBhvr>
                                      <p:rCtr x="0" y="17"/>
                                    </p:animMotion>
                                  </p:childTnLst>
                                </p:cTn>
                              </p:par>
                              <p:par>
                                <p:cTn id="170" presetID="0" presetClass="path" presetSubtype="0" accel="50000" decel="50000" fill="hold" nodeType="withEffect">
                                  <p:stCondLst>
                                    <p:cond delay="0"/>
                                  </p:stCondLst>
                                  <p:childTnLst>
                                    <p:animMotion origin="layout" path="M -0.01736 0.10925 L -0.04236 0.13148 " pathEditMode="relative" rAng="0" ptsTypes="AA">
                                      <p:cBhvr>
                                        <p:cTn id="171" dur="1500" fill="hold"/>
                                        <p:tgtEl>
                                          <p:spTgt spid="2072"/>
                                        </p:tgtEl>
                                        <p:attrNameLst>
                                          <p:attrName>ppt_x</p:attrName>
                                          <p:attrName>ppt_y</p:attrName>
                                        </p:attrNameLst>
                                      </p:cBhvr>
                                      <p:rCtr x="-13" y="11"/>
                                    </p:animMotion>
                                  </p:childTnLst>
                                </p:cTn>
                              </p:par>
                              <p:par>
                                <p:cTn id="172" presetID="8" presetClass="emph" presetSubtype="0" fill="hold" nodeType="withEffect">
                                  <p:stCondLst>
                                    <p:cond delay="0"/>
                                  </p:stCondLst>
                                  <p:childTnLst>
                                    <p:animRot by="-1500000">
                                      <p:cBhvr>
                                        <p:cTn id="173" dur="1500" fill="hold"/>
                                        <p:tgtEl>
                                          <p:spTgt spid="2072"/>
                                        </p:tgtEl>
                                        <p:attrNameLst>
                                          <p:attrName>r</p:attrName>
                                        </p:attrNameLst>
                                      </p:cBhvr>
                                    </p:animRot>
                                  </p:childTnLst>
                                </p:cTn>
                              </p:par>
                              <p:par>
                                <p:cTn id="174" presetID="0" presetClass="path" presetSubtype="0" accel="50000" decel="50000" fill="hold" nodeType="withEffect">
                                  <p:stCondLst>
                                    <p:cond delay="1500"/>
                                  </p:stCondLst>
                                  <p:childTnLst>
                                    <p:animMotion origin="layout" path="M 0.02517 -0.02222 L 0.08993 -0.05 " pathEditMode="relative" rAng="0" ptsTypes="AA">
                                      <p:cBhvr>
                                        <p:cTn id="175" dur="2000" fill="hold"/>
                                        <p:tgtEl>
                                          <p:spTgt spid="2067"/>
                                        </p:tgtEl>
                                        <p:attrNameLst>
                                          <p:attrName>ppt_x</p:attrName>
                                          <p:attrName>ppt_y</p:attrName>
                                        </p:attrNameLst>
                                      </p:cBhvr>
                                      <p:rCtr x="32" y="-14"/>
                                    </p:animMotion>
                                  </p:childTnLst>
                                </p:cTn>
                              </p:par>
                              <p:par>
                                <p:cTn id="176" presetID="0" presetClass="path" presetSubtype="0" accel="50000" decel="50000" fill="hold" nodeType="withEffect">
                                  <p:stCondLst>
                                    <p:cond delay="1500"/>
                                  </p:stCondLst>
                                  <p:childTnLst>
                                    <p:animMotion origin="layout" path="M 0.40902 -0.05556 L 0.43402 -0.12246 " pathEditMode="relative" ptsTypes="AA">
                                      <p:cBhvr>
                                        <p:cTn id="177" dur="2000" fill="hold"/>
                                        <p:tgtEl>
                                          <p:spTgt spid="2076"/>
                                        </p:tgtEl>
                                        <p:attrNameLst>
                                          <p:attrName>ppt_x</p:attrName>
                                          <p:attrName>ppt_y</p:attrName>
                                        </p:attrNameLst>
                                      </p:cBhvr>
                                    </p:animMotion>
                                  </p:childTnLst>
                                </p:cTn>
                              </p:par>
                              <p:par>
                                <p:cTn id="178" presetID="8" presetClass="emph" presetSubtype="0" fill="hold" nodeType="withEffect">
                                  <p:stCondLst>
                                    <p:cond delay="1500"/>
                                  </p:stCondLst>
                                  <p:childTnLst>
                                    <p:animRot by="-3600000">
                                      <p:cBhvr>
                                        <p:cTn id="179" dur="2000" fill="hold"/>
                                        <p:tgtEl>
                                          <p:spTgt spid="2076"/>
                                        </p:tgtEl>
                                        <p:attrNameLst>
                                          <p:attrName>r</p:attrName>
                                        </p:attrNameLst>
                                      </p:cBhvr>
                                    </p:animRot>
                                  </p:childTnLst>
                                </p:cTn>
                              </p:par>
                              <p:par>
                                <p:cTn id="180" presetID="47" presetClass="exit" presetSubtype="0" fill="hold" nodeType="withEffect">
                                  <p:stCondLst>
                                    <p:cond delay="2500"/>
                                  </p:stCondLst>
                                  <p:childTnLst>
                                    <p:animEffect transition="out" filter="fade">
                                      <p:cBhvr>
                                        <p:cTn id="181" dur="1000"/>
                                        <p:tgtEl>
                                          <p:spTgt spid="2076"/>
                                        </p:tgtEl>
                                      </p:cBhvr>
                                    </p:animEffect>
                                    <p:anim calcmode="lin" valueType="num">
                                      <p:cBhvr>
                                        <p:cTn id="182" dur="1000"/>
                                        <p:tgtEl>
                                          <p:spTgt spid="2076"/>
                                        </p:tgtEl>
                                        <p:attrNameLst>
                                          <p:attrName>ppt_x</p:attrName>
                                        </p:attrNameLst>
                                      </p:cBhvr>
                                      <p:tavLst>
                                        <p:tav tm="0">
                                          <p:val>
                                            <p:strVal val="ppt_x"/>
                                          </p:val>
                                        </p:tav>
                                        <p:tav tm="100000">
                                          <p:val>
                                            <p:strVal val="ppt_x"/>
                                          </p:val>
                                        </p:tav>
                                      </p:tavLst>
                                    </p:anim>
                                    <p:anim calcmode="lin" valueType="num">
                                      <p:cBhvr>
                                        <p:cTn id="183" dur="1000"/>
                                        <p:tgtEl>
                                          <p:spTgt spid="2076"/>
                                        </p:tgtEl>
                                        <p:attrNameLst>
                                          <p:attrName>ppt_y</p:attrName>
                                        </p:attrNameLst>
                                      </p:cBhvr>
                                      <p:tavLst>
                                        <p:tav tm="0">
                                          <p:val>
                                            <p:strVal val="ppt_y"/>
                                          </p:val>
                                        </p:tav>
                                        <p:tav tm="100000">
                                          <p:val>
                                            <p:strVal val="ppt_y-.1"/>
                                          </p:val>
                                        </p:tav>
                                      </p:tavLst>
                                    </p:anim>
                                    <p:set>
                                      <p:cBhvr>
                                        <p:cTn id="184" dur="1" fill="hold">
                                          <p:stCondLst>
                                            <p:cond delay="999"/>
                                          </p:stCondLst>
                                        </p:cTn>
                                        <p:tgtEl>
                                          <p:spTgt spid="2076"/>
                                        </p:tgtEl>
                                        <p:attrNameLst>
                                          <p:attrName>style.visibility</p:attrName>
                                        </p:attrNameLst>
                                      </p:cBhvr>
                                      <p:to>
                                        <p:strVal val="hidden"/>
                                      </p:to>
                                    </p:set>
                                  </p:childTnLst>
                                </p:cTn>
                              </p:par>
                            </p:childTnLst>
                          </p:cTn>
                        </p:par>
                        <p:par>
                          <p:cTn id="185" fill="hold">
                            <p:stCondLst>
                              <p:cond delay="3500"/>
                            </p:stCondLst>
                            <p:childTnLst>
                              <p:par>
                                <p:cTn id="186" presetID="10" presetClass="entr" presetSubtype="0" fill="hold" grpId="0" nodeType="afterEffect">
                                  <p:stCondLst>
                                    <p:cond delay="1000"/>
                                  </p:stCondLst>
                                  <p:childTnLst>
                                    <p:set>
                                      <p:cBhvr>
                                        <p:cTn id="187" dur="1" fill="hold">
                                          <p:stCondLst>
                                            <p:cond delay="0"/>
                                          </p:stCondLst>
                                        </p:cTn>
                                        <p:tgtEl>
                                          <p:spTgt spid="2094"/>
                                        </p:tgtEl>
                                        <p:attrNameLst>
                                          <p:attrName>style.visibility</p:attrName>
                                        </p:attrNameLst>
                                      </p:cBhvr>
                                      <p:to>
                                        <p:strVal val="visible"/>
                                      </p:to>
                                    </p:set>
                                    <p:animEffect transition="in" filter="fade">
                                      <p:cBhvr>
                                        <p:cTn id="188" dur="2000"/>
                                        <p:tgtEl>
                                          <p:spTgt spid="2094"/>
                                        </p:tgtEl>
                                      </p:cBhvr>
                                    </p:animEffect>
                                  </p:childTnLst>
                                </p:cTn>
                              </p:par>
                              <p:par>
                                <p:cTn id="189" presetID="10" presetClass="entr" presetSubtype="0" fill="hold" grpId="0" nodeType="withEffect">
                                  <p:stCondLst>
                                    <p:cond delay="1000"/>
                                  </p:stCondLst>
                                  <p:childTnLst>
                                    <p:set>
                                      <p:cBhvr>
                                        <p:cTn id="190" dur="1" fill="hold">
                                          <p:stCondLst>
                                            <p:cond delay="0"/>
                                          </p:stCondLst>
                                        </p:cTn>
                                        <p:tgtEl>
                                          <p:spTgt spid="2095"/>
                                        </p:tgtEl>
                                        <p:attrNameLst>
                                          <p:attrName>style.visibility</p:attrName>
                                        </p:attrNameLst>
                                      </p:cBhvr>
                                      <p:to>
                                        <p:strVal val="visible"/>
                                      </p:to>
                                    </p:set>
                                    <p:animEffect transition="in" filter="fade">
                                      <p:cBhvr>
                                        <p:cTn id="191" dur="2000"/>
                                        <p:tgtEl>
                                          <p:spTgt spid="2095"/>
                                        </p:tgtEl>
                                      </p:cBhvr>
                                    </p:animEffect>
                                  </p:childTnLst>
                                </p:cTn>
                              </p:par>
                              <p:par>
                                <p:cTn id="192" presetID="10" presetClass="entr" presetSubtype="0" fill="hold" grpId="0" nodeType="withEffect">
                                  <p:stCondLst>
                                    <p:cond delay="1000"/>
                                  </p:stCondLst>
                                  <p:childTnLst>
                                    <p:set>
                                      <p:cBhvr>
                                        <p:cTn id="193" dur="1" fill="hold">
                                          <p:stCondLst>
                                            <p:cond delay="0"/>
                                          </p:stCondLst>
                                        </p:cTn>
                                        <p:tgtEl>
                                          <p:spTgt spid="2096"/>
                                        </p:tgtEl>
                                        <p:attrNameLst>
                                          <p:attrName>style.visibility</p:attrName>
                                        </p:attrNameLst>
                                      </p:cBhvr>
                                      <p:to>
                                        <p:strVal val="visible"/>
                                      </p:to>
                                    </p:set>
                                    <p:animEffect transition="in" filter="fade">
                                      <p:cBhvr>
                                        <p:cTn id="194" dur="2000"/>
                                        <p:tgtEl>
                                          <p:spTgt spid="2096"/>
                                        </p:tgtEl>
                                      </p:cBhvr>
                                    </p:animEffect>
                                  </p:childTnLst>
                                </p:cTn>
                              </p:par>
                              <p:par>
                                <p:cTn id="195" presetID="10" presetClass="entr" presetSubtype="0" fill="hold" grpId="0" nodeType="withEffect">
                                  <p:stCondLst>
                                    <p:cond delay="1000"/>
                                  </p:stCondLst>
                                  <p:childTnLst>
                                    <p:set>
                                      <p:cBhvr>
                                        <p:cTn id="196" dur="1" fill="hold">
                                          <p:stCondLst>
                                            <p:cond delay="0"/>
                                          </p:stCondLst>
                                        </p:cTn>
                                        <p:tgtEl>
                                          <p:spTgt spid="2097"/>
                                        </p:tgtEl>
                                        <p:attrNameLst>
                                          <p:attrName>style.visibility</p:attrName>
                                        </p:attrNameLst>
                                      </p:cBhvr>
                                      <p:to>
                                        <p:strVal val="visible"/>
                                      </p:to>
                                    </p:set>
                                    <p:animEffect transition="in" filter="fade">
                                      <p:cBhvr>
                                        <p:cTn id="197" dur="2000"/>
                                        <p:tgtEl>
                                          <p:spTgt spid="209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8" restart="whenNotActive" fill="hold" evtFilter="cancelBubble" nodeType="interactiveSeq">
                <p:stCondLst>
                  <p:cond evt="onClick" delay="0">
                    <p:tgtEl>
                      <p:spTgt spid="2059"/>
                    </p:tgtEl>
                  </p:cond>
                </p:stCondLst>
                <p:endSync evt="end" delay="0">
                  <p:rtn val="all"/>
                </p:endSync>
                <p:childTnLst>
                  <p:par>
                    <p:cTn id="199" fill="hold">
                      <p:stCondLst>
                        <p:cond delay="0"/>
                      </p:stCondLst>
                      <p:childTnLst>
                        <p:par>
                          <p:cTn id="200" fill="hold">
                            <p:stCondLst>
                              <p:cond delay="0"/>
                            </p:stCondLst>
                            <p:childTnLst>
                              <p:par>
                                <p:cTn id="201" presetID="54" presetClass="entr" presetSubtype="0" accel="100000" fill="hold" grpId="0" nodeType="clickEffect">
                                  <p:stCondLst>
                                    <p:cond delay="0"/>
                                  </p:stCondLst>
                                  <p:childTnLst>
                                    <p:set>
                                      <p:cBhvr>
                                        <p:cTn id="202" dur="1" fill="hold">
                                          <p:stCondLst>
                                            <p:cond delay="0"/>
                                          </p:stCondLst>
                                        </p:cTn>
                                        <p:tgtEl>
                                          <p:spTgt spid="2098"/>
                                        </p:tgtEl>
                                        <p:attrNameLst>
                                          <p:attrName>style.visibility</p:attrName>
                                        </p:attrNameLst>
                                      </p:cBhvr>
                                      <p:to>
                                        <p:strVal val="visible"/>
                                      </p:to>
                                    </p:set>
                                    <p:anim calcmode="lin" valueType="num">
                                      <p:cBhvr>
                                        <p:cTn id="203" dur="1000" fill="hold"/>
                                        <p:tgtEl>
                                          <p:spTgt spid="2098"/>
                                        </p:tgtEl>
                                        <p:attrNameLst>
                                          <p:attrName>ppt_w</p:attrName>
                                        </p:attrNameLst>
                                      </p:cBhvr>
                                      <p:tavLst>
                                        <p:tav tm="0">
                                          <p:val>
                                            <p:strVal val="#ppt_w*0.05"/>
                                          </p:val>
                                        </p:tav>
                                        <p:tav tm="100000">
                                          <p:val>
                                            <p:strVal val="#ppt_w"/>
                                          </p:val>
                                        </p:tav>
                                      </p:tavLst>
                                    </p:anim>
                                    <p:anim calcmode="lin" valueType="num">
                                      <p:cBhvr>
                                        <p:cTn id="204" dur="1000" fill="hold"/>
                                        <p:tgtEl>
                                          <p:spTgt spid="2098"/>
                                        </p:tgtEl>
                                        <p:attrNameLst>
                                          <p:attrName>ppt_h</p:attrName>
                                        </p:attrNameLst>
                                      </p:cBhvr>
                                      <p:tavLst>
                                        <p:tav tm="0">
                                          <p:val>
                                            <p:strVal val="#ppt_h"/>
                                          </p:val>
                                        </p:tav>
                                        <p:tav tm="100000">
                                          <p:val>
                                            <p:strVal val="#ppt_h"/>
                                          </p:val>
                                        </p:tav>
                                      </p:tavLst>
                                    </p:anim>
                                    <p:anim calcmode="lin" valueType="num">
                                      <p:cBhvr>
                                        <p:cTn id="205" dur="1000" fill="hold"/>
                                        <p:tgtEl>
                                          <p:spTgt spid="2098"/>
                                        </p:tgtEl>
                                        <p:attrNameLst>
                                          <p:attrName>ppt_x</p:attrName>
                                        </p:attrNameLst>
                                      </p:cBhvr>
                                      <p:tavLst>
                                        <p:tav tm="0">
                                          <p:val>
                                            <p:strVal val="#ppt_x-.2"/>
                                          </p:val>
                                        </p:tav>
                                        <p:tav tm="100000">
                                          <p:val>
                                            <p:strVal val="#ppt_x"/>
                                          </p:val>
                                        </p:tav>
                                      </p:tavLst>
                                    </p:anim>
                                    <p:anim calcmode="lin" valueType="num">
                                      <p:cBhvr>
                                        <p:cTn id="206" dur="1000" fill="hold"/>
                                        <p:tgtEl>
                                          <p:spTgt spid="2098"/>
                                        </p:tgtEl>
                                        <p:attrNameLst>
                                          <p:attrName>ppt_y</p:attrName>
                                        </p:attrNameLst>
                                      </p:cBhvr>
                                      <p:tavLst>
                                        <p:tav tm="0">
                                          <p:val>
                                            <p:strVal val="#ppt_y"/>
                                          </p:val>
                                        </p:tav>
                                        <p:tav tm="100000">
                                          <p:val>
                                            <p:strVal val="#ppt_y"/>
                                          </p:val>
                                        </p:tav>
                                      </p:tavLst>
                                    </p:anim>
                                    <p:animEffect transition="in" filter="fade">
                                      <p:cBhvr>
                                        <p:cTn id="207" dur="1000"/>
                                        <p:tgtEl>
                                          <p:spTgt spid="2098"/>
                                        </p:tgtEl>
                                      </p:cBhvr>
                                    </p:animEffect>
                                  </p:childTnLst>
                                </p:cTn>
                              </p:par>
                            </p:childTnLst>
                          </p:cTn>
                        </p:par>
                        <p:par>
                          <p:cTn id="208" fill="hold">
                            <p:stCondLst>
                              <p:cond delay="1000"/>
                            </p:stCondLst>
                            <p:childTnLst>
                              <p:par>
                                <p:cTn id="209" presetID="54" presetClass="exit" presetSubtype="0" decel="100000" fill="hold" grpId="1" nodeType="afterEffect">
                                  <p:stCondLst>
                                    <p:cond delay="3000"/>
                                  </p:stCondLst>
                                  <p:childTnLst>
                                    <p:anim calcmode="lin" valueType="num">
                                      <p:cBhvr>
                                        <p:cTn id="210" dur="1000"/>
                                        <p:tgtEl>
                                          <p:spTgt spid="2098"/>
                                        </p:tgtEl>
                                        <p:attrNameLst>
                                          <p:attrName>ppt_w</p:attrName>
                                        </p:attrNameLst>
                                      </p:cBhvr>
                                      <p:tavLst>
                                        <p:tav tm="0">
                                          <p:val>
                                            <p:strVal val="ppt_w"/>
                                          </p:val>
                                        </p:tav>
                                        <p:tav tm="100000">
                                          <p:val>
                                            <p:strVal val="ppt_w*0.05"/>
                                          </p:val>
                                        </p:tav>
                                      </p:tavLst>
                                    </p:anim>
                                    <p:anim calcmode="lin" valueType="num">
                                      <p:cBhvr>
                                        <p:cTn id="211" dur="1000"/>
                                        <p:tgtEl>
                                          <p:spTgt spid="2098"/>
                                        </p:tgtEl>
                                        <p:attrNameLst>
                                          <p:attrName>ppt_h</p:attrName>
                                        </p:attrNameLst>
                                      </p:cBhvr>
                                      <p:tavLst>
                                        <p:tav tm="0">
                                          <p:val>
                                            <p:strVal val="ppt_h"/>
                                          </p:val>
                                        </p:tav>
                                        <p:tav tm="100000">
                                          <p:val>
                                            <p:strVal val="ppt_h"/>
                                          </p:val>
                                        </p:tav>
                                      </p:tavLst>
                                    </p:anim>
                                    <p:anim calcmode="lin" valueType="num">
                                      <p:cBhvr>
                                        <p:cTn id="212" dur="1000"/>
                                        <p:tgtEl>
                                          <p:spTgt spid="2098"/>
                                        </p:tgtEl>
                                        <p:attrNameLst>
                                          <p:attrName>ppt_x</p:attrName>
                                        </p:attrNameLst>
                                      </p:cBhvr>
                                      <p:tavLst>
                                        <p:tav tm="0">
                                          <p:val>
                                            <p:strVal val="ppt_x"/>
                                          </p:val>
                                        </p:tav>
                                        <p:tav tm="100000">
                                          <p:val>
                                            <p:strVal val="ppt_x-.2"/>
                                          </p:val>
                                        </p:tav>
                                      </p:tavLst>
                                    </p:anim>
                                    <p:anim calcmode="lin" valueType="num">
                                      <p:cBhvr>
                                        <p:cTn id="213" dur="1000"/>
                                        <p:tgtEl>
                                          <p:spTgt spid="2098"/>
                                        </p:tgtEl>
                                        <p:attrNameLst>
                                          <p:attrName>ppt_y</p:attrName>
                                        </p:attrNameLst>
                                      </p:cBhvr>
                                      <p:tavLst>
                                        <p:tav tm="0">
                                          <p:val>
                                            <p:strVal val="ppt_y"/>
                                          </p:val>
                                        </p:tav>
                                        <p:tav tm="100000">
                                          <p:val>
                                            <p:strVal val="ppt_y"/>
                                          </p:val>
                                        </p:tav>
                                      </p:tavLst>
                                    </p:anim>
                                    <p:animEffect transition="out" filter="fade">
                                      <p:cBhvr>
                                        <p:cTn id="214" dur="1000"/>
                                        <p:tgtEl>
                                          <p:spTgt spid="2098"/>
                                        </p:tgtEl>
                                      </p:cBhvr>
                                    </p:animEffect>
                                    <p:set>
                                      <p:cBhvr>
                                        <p:cTn id="215" dur="1" fill="hold">
                                          <p:stCondLst>
                                            <p:cond delay="999"/>
                                          </p:stCondLst>
                                        </p:cTn>
                                        <p:tgtEl>
                                          <p:spTgt spid="2098"/>
                                        </p:tgtEl>
                                        <p:attrNameLst>
                                          <p:attrName>style.visibility</p:attrName>
                                        </p:attrNameLst>
                                      </p:cBhvr>
                                      <p:to>
                                        <p:strVal val="hidden"/>
                                      </p:to>
                                    </p:set>
                                  </p:childTnLst>
                                </p:cTn>
                              </p:par>
                            </p:childTnLst>
                          </p:cTn>
                        </p:par>
                      </p:childTnLst>
                    </p:cTn>
                  </p:par>
                </p:childTnLst>
              </p:cTn>
              <p:nextCondLst>
                <p:cond evt="onClick" delay="0">
                  <p:tgtEl>
                    <p:spTgt spid="2059"/>
                  </p:tgtEl>
                </p:cond>
              </p:nextCondLst>
            </p:seq>
            <p:seq concurrent="1" nextAc="seek">
              <p:cTn id="216" restart="whenNotActive" fill="hold" evtFilter="cancelBubble" nodeType="interactiveSeq">
                <p:stCondLst>
                  <p:cond evt="onClick" delay="0">
                    <p:tgtEl>
                      <p:spTgt spid="2060"/>
                    </p:tgtEl>
                  </p:cond>
                </p:stCondLst>
                <p:endSync evt="end" delay="0">
                  <p:rtn val="all"/>
                </p:endSync>
                <p:childTnLst>
                  <p:par>
                    <p:cTn id="217" fill="hold">
                      <p:stCondLst>
                        <p:cond delay="0"/>
                      </p:stCondLst>
                      <p:childTnLst>
                        <p:par>
                          <p:cTn id="218" fill="hold">
                            <p:stCondLst>
                              <p:cond delay="0"/>
                            </p:stCondLst>
                            <p:childTnLst>
                              <p:par>
                                <p:cTn id="219" presetID="54" presetClass="entr" presetSubtype="0" accel="100000" fill="hold" grpId="0" nodeType="clickEffect">
                                  <p:stCondLst>
                                    <p:cond delay="0"/>
                                  </p:stCondLst>
                                  <p:childTnLst>
                                    <p:set>
                                      <p:cBhvr>
                                        <p:cTn id="220" dur="1" fill="hold">
                                          <p:stCondLst>
                                            <p:cond delay="0"/>
                                          </p:stCondLst>
                                        </p:cTn>
                                        <p:tgtEl>
                                          <p:spTgt spid="2099"/>
                                        </p:tgtEl>
                                        <p:attrNameLst>
                                          <p:attrName>style.visibility</p:attrName>
                                        </p:attrNameLst>
                                      </p:cBhvr>
                                      <p:to>
                                        <p:strVal val="visible"/>
                                      </p:to>
                                    </p:set>
                                    <p:anim calcmode="lin" valueType="num">
                                      <p:cBhvr>
                                        <p:cTn id="221" dur="1000" fill="hold"/>
                                        <p:tgtEl>
                                          <p:spTgt spid="2099"/>
                                        </p:tgtEl>
                                        <p:attrNameLst>
                                          <p:attrName>ppt_w</p:attrName>
                                        </p:attrNameLst>
                                      </p:cBhvr>
                                      <p:tavLst>
                                        <p:tav tm="0">
                                          <p:val>
                                            <p:strVal val="#ppt_w*0.05"/>
                                          </p:val>
                                        </p:tav>
                                        <p:tav tm="100000">
                                          <p:val>
                                            <p:strVal val="#ppt_w"/>
                                          </p:val>
                                        </p:tav>
                                      </p:tavLst>
                                    </p:anim>
                                    <p:anim calcmode="lin" valueType="num">
                                      <p:cBhvr>
                                        <p:cTn id="222" dur="1000" fill="hold"/>
                                        <p:tgtEl>
                                          <p:spTgt spid="2099"/>
                                        </p:tgtEl>
                                        <p:attrNameLst>
                                          <p:attrName>ppt_h</p:attrName>
                                        </p:attrNameLst>
                                      </p:cBhvr>
                                      <p:tavLst>
                                        <p:tav tm="0">
                                          <p:val>
                                            <p:strVal val="#ppt_h"/>
                                          </p:val>
                                        </p:tav>
                                        <p:tav tm="100000">
                                          <p:val>
                                            <p:strVal val="#ppt_h"/>
                                          </p:val>
                                        </p:tav>
                                      </p:tavLst>
                                    </p:anim>
                                    <p:anim calcmode="lin" valueType="num">
                                      <p:cBhvr>
                                        <p:cTn id="223" dur="1000" fill="hold"/>
                                        <p:tgtEl>
                                          <p:spTgt spid="2099"/>
                                        </p:tgtEl>
                                        <p:attrNameLst>
                                          <p:attrName>ppt_x</p:attrName>
                                        </p:attrNameLst>
                                      </p:cBhvr>
                                      <p:tavLst>
                                        <p:tav tm="0">
                                          <p:val>
                                            <p:strVal val="#ppt_x-.2"/>
                                          </p:val>
                                        </p:tav>
                                        <p:tav tm="100000">
                                          <p:val>
                                            <p:strVal val="#ppt_x"/>
                                          </p:val>
                                        </p:tav>
                                      </p:tavLst>
                                    </p:anim>
                                    <p:anim calcmode="lin" valueType="num">
                                      <p:cBhvr>
                                        <p:cTn id="224" dur="1000" fill="hold"/>
                                        <p:tgtEl>
                                          <p:spTgt spid="2099"/>
                                        </p:tgtEl>
                                        <p:attrNameLst>
                                          <p:attrName>ppt_y</p:attrName>
                                        </p:attrNameLst>
                                      </p:cBhvr>
                                      <p:tavLst>
                                        <p:tav tm="0">
                                          <p:val>
                                            <p:strVal val="#ppt_y"/>
                                          </p:val>
                                        </p:tav>
                                        <p:tav tm="100000">
                                          <p:val>
                                            <p:strVal val="#ppt_y"/>
                                          </p:val>
                                        </p:tav>
                                      </p:tavLst>
                                    </p:anim>
                                    <p:animEffect transition="in" filter="fade">
                                      <p:cBhvr>
                                        <p:cTn id="225" dur="1000"/>
                                        <p:tgtEl>
                                          <p:spTgt spid="2099"/>
                                        </p:tgtEl>
                                      </p:cBhvr>
                                    </p:animEffect>
                                  </p:childTnLst>
                                </p:cTn>
                              </p:par>
                            </p:childTnLst>
                          </p:cTn>
                        </p:par>
                        <p:par>
                          <p:cTn id="226" fill="hold">
                            <p:stCondLst>
                              <p:cond delay="1000"/>
                            </p:stCondLst>
                            <p:childTnLst>
                              <p:par>
                                <p:cTn id="227" presetID="54" presetClass="exit" presetSubtype="0" decel="100000" fill="hold" grpId="1" nodeType="afterEffect">
                                  <p:stCondLst>
                                    <p:cond delay="3000"/>
                                  </p:stCondLst>
                                  <p:childTnLst>
                                    <p:anim calcmode="lin" valueType="num">
                                      <p:cBhvr>
                                        <p:cTn id="228" dur="1000"/>
                                        <p:tgtEl>
                                          <p:spTgt spid="2099"/>
                                        </p:tgtEl>
                                        <p:attrNameLst>
                                          <p:attrName>ppt_w</p:attrName>
                                        </p:attrNameLst>
                                      </p:cBhvr>
                                      <p:tavLst>
                                        <p:tav tm="0">
                                          <p:val>
                                            <p:strVal val="ppt_w"/>
                                          </p:val>
                                        </p:tav>
                                        <p:tav tm="100000">
                                          <p:val>
                                            <p:strVal val="ppt_w*0.05"/>
                                          </p:val>
                                        </p:tav>
                                      </p:tavLst>
                                    </p:anim>
                                    <p:anim calcmode="lin" valueType="num">
                                      <p:cBhvr>
                                        <p:cTn id="229" dur="1000"/>
                                        <p:tgtEl>
                                          <p:spTgt spid="2099"/>
                                        </p:tgtEl>
                                        <p:attrNameLst>
                                          <p:attrName>ppt_h</p:attrName>
                                        </p:attrNameLst>
                                      </p:cBhvr>
                                      <p:tavLst>
                                        <p:tav tm="0">
                                          <p:val>
                                            <p:strVal val="ppt_h"/>
                                          </p:val>
                                        </p:tav>
                                        <p:tav tm="100000">
                                          <p:val>
                                            <p:strVal val="ppt_h"/>
                                          </p:val>
                                        </p:tav>
                                      </p:tavLst>
                                    </p:anim>
                                    <p:anim calcmode="lin" valueType="num">
                                      <p:cBhvr>
                                        <p:cTn id="230" dur="1000"/>
                                        <p:tgtEl>
                                          <p:spTgt spid="2099"/>
                                        </p:tgtEl>
                                        <p:attrNameLst>
                                          <p:attrName>ppt_x</p:attrName>
                                        </p:attrNameLst>
                                      </p:cBhvr>
                                      <p:tavLst>
                                        <p:tav tm="0">
                                          <p:val>
                                            <p:strVal val="ppt_x"/>
                                          </p:val>
                                        </p:tav>
                                        <p:tav tm="100000">
                                          <p:val>
                                            <p:strVal val="ppt_x-.2"/>
                                          </p:val>
                                        </p:tav>
                                      </p:tavLst>
                                    </p:anim>
                                    <p:anim calcmode="lin" valueType="num">
                                      <p:cBhvr>
                                        <p:cTn id="231" dur="1000"/>
                                        <p:tgtEl>
                                          <p:spTgt spid="2099"/>
                                        </p:tgtEl>
                                        <p:attrNameLst>
                                          <p:attrName>ppt_y</p:attrName>
                                        </p:attrNameLst>
                                      </p:cBhvr>
                                      <p:tavLst>
                                        <p:tav tm="0">
                                          <p:val>
                                            <p:strVal val="ppt_y"/>
                                          </p:val>
                                        </p:tav>
                                        <p:tav tm="100000">
                                          <p:val>
                                            <p:strVal val="ppt_y"/>
                                          </p:val>
                                        </p:tav>
                                      </p:tavLst>
                                    </p:anim>
                                    <p:animEffect transition="out" filter="fade">
                                      <p:cBhvr>
                                        <p:cTn id="232" dur="1000"/>
                                        <p:tgtEl>
                                          <p:spTgt spid="2099"/>
                                        </p:tgtEl>
                                      </p:cBhvr>
                                    </p:animEffect>
                                    <p:set>
                                      <p:cBhvr>
                                        <p:cTn id="233" dur="1" fill="hold">
                                          <p:stCondLst>
                                            <p:cond delay="999"/>
                                          </p:stCondLst>
                                        </p:cTn>
                                        <p:tgtEl>
                                          <p:spTgt spid="2099"/>
                                        </p:tgtEl>
                                        <p:attrNameLst>
                                          <p:attrName>style.visibility</p:attrName>
                                        </p:attrNameLst>
                                      </p:cBhvr>
                                      <p:to>
                                        <p:strVal val="hidden"/>
                                      </p:to>
                                    </p:set>
                                  </p:childTnLst>
                                </p:cTn>
                              </p:par>
                            </p:childTnLst>
                          </p:cTn>
                        </p:par>
                      </p:childTnLst>
                    </p:cTn>
                  </p:par>
                </p:childTnLst>
              </p:cTn>
              <p:nextCondLst>
                <p:cond evt="onClick" delay="0">
                  <p:tgtEl>
                    <p:spTgt spid="2060"/>
                  </p:tgtEl>
                </p:cond>
              </p:nextCondLst>
            </p:seq>
            <p:seq concurrent="1" nextAc="seek">
              <p:cTn id="234" restart="whenNotActive" fill="hold" evtFilter="cancelBubble" nodeType="interactiveSeq">
                <p:stCondLst>
                  <p:cond evt="onClick" delay="0">
                    <p:tgtEl>
                      <p:spTgt spid="2110"/>
                    </p:tgtEl>
                  </p:cond>
                </p:stCondLst>
                <p:endSync evt="end" delay="0">
                  <p:rtn val="all"/>
                </p:endSync>
                <p:childTnLst>
                  <p:par>
                    <p:cTn id="235" fill="hold">
                      <p:stCondLst>
                        <p:cond delay="0"/>
                      </p:stCondLst>
                      <p:childTnLst>
                        <p:par>
                          <p:cTn id="236" fill="hold">
                            <p:stCondLst>
                              <p:cond delay="0"/>
                            </p:stCondLst>
                            <p:childTnLst>
                              <p:par>
                                <p:cTn id="237" presetID="54" presetClass="entr" presetSubtype="0" accel="100000" fill="hold" nodeType="clickEffect">
                                  <p:stCondLst>
                                    <p:cond delay="0"/>
                                  </p:stCondLst>
                                  <p:childTnLst>
                                    <p:set>
                                      <p:cBhvr>
                                        <p:cTn id="238" dur="1" fill="hold">
                                          <p:stCondLst>
                                            <p:cond delay="0"/>
                                          </p:stCondLst>
                                        </p:cTn>
                                        <p:tgtEl>
                                          <p:spTgt spid="2111"/>
                                        </p:tgtEl>
                                        <p:attrNameLst>
                                          <p:attrName>style.visibility</p:attrName>
                                        </p:attrNameLst>
                                      </p:cBhvr>
                                      <p:to>
                                        <p:strVal val="visible"/>
                                      </p:to>
                                    </p:set>
                                    <p:anim calcmode="lin" valueType="num">
                                      <p:cBhvr>
                                        <p:cTn id="239" dur="1000" fill="hold"/>
                                        <p:tgtEl>
                                          <p:spTgt spid="2111"/>
                                        </p:tgtEl>
                                        <p:attrNameLst>
                                          <p:attrName>ppt_w</p:attrName>
                                        </p:attrNameLst>
                                      </p:cBhvr>
                                      <p:tavLst>
                                        <p:tav tm="0">
                                          <p:val>
                                            <p:strVal val="#ppt_w*0.05"/>
                                          </p:val>
                                        </p:tav>
                                        <p:tav tm="100000">
                                          <p:val>
                                            <p:strVal val="#ppt_w"/>
                                          </p:val>
                                        </p:tav>
                                      </p:tavLst>
                                    </p:anim>
                                    <p:anim calcmode="lin" valueType="num">
                                      <p:cBhvr>
                                        <p:cTn id="240" dur="1000" fill="hold"/>
                                        <p:tgtEl>
                                          <p:spTgt spid="2111"/>
                                        </p:tgtEl>
                                        <p:attrNameLst>
                                          <p:attrName>ppt_h</p:attrName>
                                        </p:attrNameLst>
                                      </p:cBhvr>
                                      <p:tavLst>
                                        <p:tav tm="0">
                                          <p:val>
                                            <p:strVal val="#ppt_h"/>
                                          </p:val>
                                        </p:tav>
                                        <p:tav tm="100000">
                                          <p:val>
                                            <p:strVal val="#ppt_h"/>
                                          </p:val>
                                        </p:tav>
                                      </p:tavLst>
                                    </p:anim>
                                    <p:anim calcmode="lin" valueType="num">
                                      <p:cBhvr>
                                        <p:cTn id="241" dur="1000" fill="hold"/>
                                        <p:tgtEl>
                                          <p:spTgt spid="2111"/>
                                        </p:tgtEl>
                                        <p:attrNameLst>
                                          <p:attrName>ppt_x</p:attrName>
                                        </p:attrNameLst>
                                      </p:cBhvr>
                                      <p:tavLst>
                                        <p:tav tm="0">
                                          <p:val>
                                            <p:strVal val="#ppt_x-.2"/>
                                          </p:val>
                                        </p:tav>
                                        <p:tav tm="100000">
                                          <p:val>
                                            <p:strVal val="#ppt_x"/>
                                          </p:val>
                                        </p:tav>
                                      </p:tavLst>
                                    </p:anim>
                                    <p:anim calcmode="lin" valueType="num">
                                      <p:cBhvr>
                                        <p:cTn id="242" dur="1000" fill="hold"/>
                                        <p:tgtEl>
                                          <p:spTgt spid="2111"/>
                                        </p:tgtEl>
                                        <p:attrNameLst>
                                          <p:attrName>ppt_y</p:attrName>
                                        </p:attrNameLst>
                                      </p:cBhvr>
                                      <p:tavLst>
                                        <p:tav tm="0">
                                          <p:val>
                                            <p:strVal val="#ppt_y"/>
                                          </p:val>
                                        </p:tav>
                                        <p:tav tm="100000">
                                          <p:val>
                                            <p:strVal val="#ppt_y"/>
                                          </p:val>
                                        </p:tav>
                                      </p:tavLst>
                                    </p:anim>
                                    <p:animEffect transition="in" filter="fade">
                                      <p:cBhvr>
                                        <p:cTn id="243" dur="1000"/>
                                        <p:tgtEl>
                                          <p:spTgt spid="2111"/>
                                        </p:tgtEl>
                                      </p:cBhvr>
                                    </p:animEffect>
                                  </p:childTnLst>
                                </p:cTn>
                              </p:par>
                            </p:childTnLst>
                          </p:cTn>
                        </p:par>
                        <p:par>
                          <p:cTn id="244" fill="hold">
                            <p:stCondLst>
                              <p:cond delay="1000"/>
                            </p:stCondLst>
                            <p:childTnLst>
                              <p:par>
                                <p:cTn id="245" presetID="54" presetClass="exit" presetSubtype="0" decel="100000" fill="hold" nodeType="afterEffect">
                                  <p:stCondLst>
                                    <p:cond delay="4000"/>
                                  </p:stCondLst>
                                  <p:childTnLst>
                                    <p:anim calcmode="lin" valueType="num">
                                      <p:cBhvr>
                                        <p:cTn id="246" dur="1000"/>
                                        <p:tgtEl>
                                          <p:spTgt spid="2111"/>
                                        </p:tgtEl>
                                        <p:attrNameLst>
                                          <p:attrName>ppt_w</p:attrName>
                                        </p:attrNameLst>
                                      </p:cBhvr>
                                      <p:tavLst>
                                        <p:tav tm="0">
                                          <p:val>
                                            <p:strVal val="ppt_w"/>
                                          </p:val>
                                        </p:tav>
                                        <p:tav tm="100000">
                                          <p:val>
                                            <p:strVal val="ppt_w*0.05"/>
                                          </p:val>
                                        </p:tav>
                                      </p:tavLst>
                                    </p:anim>
                                    <p:anim calcmode="lin" valueType="num">
                                      <p:cBhvr>
                                        <p:cTn id="247" dur="1000"/>
                                        <p:tgtEl>
                                          <p:spTgt spid="2111"/>
                                        </p:tgtEl>
                                        <p:attrNameLst>
                                          <p:attrName>ppt_h</p:attrName>
                                        </p:attrNameLst>
                                      </p:cBhvr>
                                      <p:tavLst>
                                        <p:tav tm="0">
                                          <p:val>
                                            <p:strVal val="ppt_h"/>
                                          </p:val>
                                        </p:tav>
                                        <p:tav tm="100000">
                                          <p:val>
                                            <p:strVal val="ppt_h"/>
                                          </p:val>
                                        </p:tav>
                                      </p:tavLst>
                                    </p:anim>
                                    <p:anim calcmode="lin" valueType="num">
                                      <p:cBhvr>
                                        <p:cTn id="248" dur="1000"/>
                                        <p:tgtEl>
                                          <p:spTgt spid="2111"/>
                                        </p:tgtEl>
                                        <p:attrNameLst>
                                          <p:attrName>ppt_x</p:attrName>
                                        </p:attrNameLst>
                                      </p:cBhvr>
                                      <p:tavLst>
                                        <p:tav tm="0">
                                          <p:val>
                                            <p:strVal val="ppt_x"/>
                                          </p:val>
                                        </p:tav>
                                        <p:tav tm="100000">
                                          <p:val>
                                            <p:strVal val="ppt_x-.2"/>
                                          </p:val>
                                        </p:tav>
                                      </p:tavLst>
                                    </p:anim>
                                    <p:anim calcmode="lin" valueType="num">
                                      <p:cBhvr>
                                        <p:cTn id="249" dur="1000"/>
                                        <p:tgtEl>
                                          <p:spTgt spid="2111"/>
                                        </p:tgtEl>
                                        <p:attrNameLst>
                                          <p:attrName>ppt_y</p:attrName>
                                        </p:attrNameLst>
                                      </p:cBhvr>
                                      <p:tavLst>
                                        <p:tav tm="0">
                                          <p:val>
                                            <p:strVal val="ppt_y"/>
                                          </p:val>
                                        </p:tav>
                                        <p:tav tm="100000">
                                          <p:val>
                                            <p:strVal val="ppt_y"/>
                                          </p:val>
                                        </p:tav>
                                      </p:tavLst>
                                    </p:anim>
                                    <p:animEffect transition="out" filter="fade">
                                      <p:cBhvr>
                                        <p:cTn id="250" dur="1000"/>
                                        <p:tgtEl>
                                          <p:spTgt spid="2111"/>
                                        </p:tgtEl>
                                      </p:cBhvr>
                                    </p:animEffect>
                                    <p:set>
                                      <p:cBhvr>
                                        <p:cTn id="251" dur="1" fill="hold">
                                          <p:stCondLst>
                                            <p:cond delay="999"/>
                                          </p:stCondLst>
                                        </p:cTn>
                                        <p:tgtEl>
                                          <p:spTgt spid="2111"/>
                                        </p:tgtEl>
                                        <p:attrNameLst>
                                          <p:attrName>style.visibility</p:attrName>
                                        </p:attrNameLst>
                                      </p:cBhvr>
                                      <p:to>
                                        <p:strVal val="hidden"/>
                                      </p:to>
                                    </p:set>
                                  </p:childTnLst>
                                </p:cTn>
                              </p:par>
                            </p:childTnLst>
                          </p:cTn>
                        </p:par>
                      </p:childTnLst>
                    </p:cTn>
                  </p:par>
                </p:childTnLst>
              </p:cTn>
              <p:nextCondLst>
                <p:cond evt="onClick" delay="0">
                  <p:tgtEl>
                    <p:spTgt spid="2110"/>
                  </p:tgtEl>
                </p:cond>
              </p:nextCondLst>
            </p:seq>
          </p:childTnLst>
        </p:cTn>
      </p:par>
    </p:tnLst>
    <p:bldLst>
      <p:bldP spid="2061" grpId="1"/>
      <p:bldP spid="2086" grpId="0" animBg="1"/>
      <p:bldP spid="2086" grpId="1" animBg="1"/>
      <p:bldP spid="2087" grpId="0" animBg="1"/>
      <p:bldP spid="2087" grpId="1" animBg="1"/>
      <p:bldP spid="2089" grpId="0" animBg="1"/>
      <p:bldP spid="2089" grpId="1" animBg="1"/>
      <p:bldP spid="2090" grpId="0" animBg="1"/>
      <p:bldP spid="2090" grpId="1" animBg="1"/>
      <p:bldP spid="2091" grpId="0" animBg="1"/>
      <p:bldP spid="2091" grpId="1" animBg="1"/>
      <p:bldP spid="2092" grpId="0" animBg="1"/>
      <p:bldP spid="2092" grpId="1" animBg="1"/>
      <p:bldP spid="2094" grpId="0" animBg="1"/>
      <p:bldP spid="2095" grpId="0" animBg="1"/>
      <p:bldP spid="2096" grpId="0" animBg="1"/>
      <p:bldP spid="2097" grpId="0" animBg="1"/>
      <p:bldP spid="2098" grpId="0" animBg="1"/>
      <p:bldP spid="2098" grpId="1" animBg="1"/>
      <p:bldP spid="2099" grpId="0" animBg="1"/>
      <p:bldP spid="2099" grpId="1" animBg="1"/>
      <p:bldP spid="2080" grpId="0"/>
      <p:bldP spid="2080" grpId="1"/>
      <p:bldP spid="2088" grpId="0"/>
      <p:bldP spid="2088" grpId="1"/>
      <p:bldP spid="209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r>
              <a:rPr lang="en-US" sz="3500" b="1">
                <a:solidFill>
                  <a:schemeClr val="bg1"/>
                </a:solidFill>
              </a:rPr>
              <a:t>Lake Trasimene, 217 BC</a:t>
            </a:r>
            <a:r>
              <a:rPr lang="en-US" sz="3600" b="1">
                <a:solidFill>
                  <a:schemeClr val="bg1"/>
                </a:solidFill>
              </a:rPr>
              <a:t/>
            </a:r>
            <a:br>
              <a:rPr lang="en-US" sz="3600" b="1">
                <a:solidFill>
                  <a:schemeClr val="bg1"/>
                </a:solidFill>
              </a:rPr>
            </a:br>
            <a:r>
              <a:rPr lang="en-US" sz="3200" b="1">
                <a:solidFill>
                  <a:schemeClr val="bg1"/>
                </a:solidFill>
              </a:rPr>
              <a:t>Casualties &amp; Aftermath</a:t>
            </a:r>
          </a:p>
        </p:txBody>
      </p:sp>
      <p:sp>
        <p:nvSpPr>
          <p:cNvPr id="6147" name="Text Box 3"/>
          <p:cNvSpPr txBox="1">
            <a:spLocks noChangeArrowheads="1"/>
          </p:cNvSpPr>
          <p:nvPr/>
        </p:nvSpPr>
        <p:spPr bwMode="auto">
          <a:xfrm>
            <a:off x="762000" y="1676400"/>
            <a:ext cx="2438400" cy="396875"/>
          </a:xfrm>
          <a:prstGeom prst="rect">
            <a:avLst/>
          </a:prstGeom>
          <a:noFill/>
          <a:ln w="9525">
            <a:noFill/>
            <a:miter lim="800000"/>
            <a:headEnd/>
            <a:tailEnd/>
          </a:ln>
          <a:effectLst/>
        </p:spPr>
        <p:txBody>
          <a:bodyPr>
            <a:spAutoFit/>
          </a:bodyPr>
          <a:lstStyle/>
          <a:p>
            <a:pPr algn="ctr">
              <a:spcBef>
                <a:spcPct val="50000"/>
              </a:spcBef>
            </a:pPr>
            <a:r>
              <a:rPr lang="en-US" sz="2000">
                <a:solidFill>
                  <a:schemeClr val="bg1"/>
                </a:solidFill>
              </a:rPr>
              <a:t>Carthaginians:</a:t>
            </a:r>
          </a:p>
        </p:txBody>
      </p:sp>
      <p:sp>
        <p:nvSpPr>
          <p:cNvPr id="6148" name="Text Box 4"/>
          <p:cNvSpPr txBox="1">
            <a:spLocks noChangeArrowheads="1"/>
          </p:cNvSpPr>
          <p:nvPr/>
        </p:nvSpPr>
        <p:spPr bwMode="auto">
          <a:xfrm>
            <a:off x="6300788" y="1676400"/>
            <a:ext cx="2303462" cy="396875"/>
          </a:xfrm>
          <a:prstGeom prst="rect">
            <a:avLst/>
          </a:prstGeom>
          <a:noFill/>
          <a:ln w="9525">
            <a:noFill/>
            <a:miter lim="800000"/>
            <a:headEnd/>
            <a:tailEnd/>
          </a:ln>
          <a:effectLst/>
        </p:spPr>
        <p:txBody>
          <a:bodyPr>
            <a:spAutoFit/>
          </a:bodyPr>
          <a:lstStyle/>
          <a:p>
            <a:pPr algn="ctr">
              <a:spcBef>
                <a:spcPct val="50000"/>
              </a:spcBef>
            </a:pPr>
            <a:r>
              <a:rPr lang="en-US" sz="2000">
                <a:solidFill>
                  <a:schemeClr val="bg1"/>
                </a:solidFill>
              </a:rPr>
              <a:t>Romans:</a:t>
            </a:r>
          </a:p>
        </p:txBody>
      </p:sp>
      <p:sp>
        <p:nvSpPr>
          <p:cNvPr id="6149" name="Text Box 5"/>
          <p:cNvSpPr txBox="1">
            <a:spLocks noChangeArrowheads="1"/>
          </p:cNvSpPr>
          <p:nvPr/>
        </p:nvSpPr>
        <p:spPr bwMode="auto">
          <a:xfrm>
            <a:off x="914400" y="2971800"/>
            <a:ext cx="2057400" cy="1552575"/>
          </a:xfrm>
          <a:prstGeom prst="rect">
            <a:avLst/>
          </a:prstGeom>
          <a:noFill/>
          <a:ln w="38100" algn="ctr">
            <a:noFill/>
            <a:miter lim="800000"/>
            <a:headEnd/>
            <a:tailEnd/>
          </a:ln>
          <a:effectLst/>
        </p:spPr>
        <p:txBody>
          <a:bodyPr>
            <a:spAutoFit/>
          </a:bodyPr>
          <a:lstStyle/>
          <a:p>
            <a:pPr algn="ctr">
              <a:spcBef>
                <a:spcPct val="50000"/>
              </a:spcBef>
            </a:pPr>
            <a:r>
              <a:rPr lang="en-US" sz="2400">
                <a:solidFill>
                  <a:schemeClr val="bg1"/>
                </a:solidFill>
              </a:rPr>
              <a:t>1,500</a:t>
            </a:r>
          </a:p>
          <a:p>
            <a:pPr algn="ctr">
              <a:spcBef>
                <a:spcPct val="50000"/>
              </a:spcBef>
            </a:pPr>
            <a:r>
              <a:rPr lang="en-US" sz="2400">
                <a:solidFill>
                  <a:schemeClr val="bg1"/>
                </a:solidFill>
              </a:rPr>
              <a:t>or</a:t>
            </a:r>
          </a:p>
          <a:p>
            <a:pPr algn="ctr">
              <a:spcBef>
                <a:spcPct val="50000"/>
              </a:spcBef>
            </a:pPr>
            <a:r>
              <a:rPr lang="en-US" sz="2400">
                <a:solidFill>
                  <a:schemeClr val="bg1"/>
                </a:solidFill>
              </a:rPr>
              <a:t>5%</a:t>
            </a:r>
          </a:p>
        </p:txBody>
      </p:sp>
      <p:sp>
        <p:nvSpPr>
          <p:cNvPr id="6150" name="Text Box 6"/>
          <p:cNvSpPr txBox="1">
            <a:spLocks noChangeArrowheads="1"/>
          </p:cNvSpPr>
          <p:nvPr/>
        </p:nvSpPr>
        <p:spPr bwMode="auto">
          <a:xfrm>
            <a:off x="6400800" y="2970213"/>
            <a:ext cx="2057400" cy="1552575"/>
          </a:xfrm>
          <a:prstGeom prst="rect">
            <a:avLst/>
          </a:prstGeom>
          <a:noFill/>
          <a:ln w="38100" algn="ctr">
            <a:noFill/>
            <a:miter lim="800000"/>
            <a:headEnd/>
            <a:tailEnd/>
          </a:ln>
          <a:effectLst/>
        </p:spPr>
        <p:txBody>
          <a:bodyPr>
            <a:spAutoFit/>
          </a:bodyPr>
          <a:lstStyle/>
          <a:p>
            <a:pPr algn="ctr">
              <a:spcBef>
                <a:spcPct val="50000"/>
              </a:spcBef>
            </a:pPr>
            <a:r>
              <a:rPr lang="en-US" sz="2400">
                <a:solidFill>
                  <a:schemeClr val="bg1"/>
                </a:solidFill>
              </a:rPr>
              <a:t>30,000</a:t>
            </a:r>
          </a:p>
          <a:p>
            <a:pPr algn="ctr">
              <a:spcBef>
                <a:spcPct val="50000"/>
              </a:spcBef>
            </a:pPr>
            <a:r>
              <a:rPr lang="en-US" sz="2400">
                <a:solidFill>
                  <a:schemeClr val="bg1"/>
                </a:solidFill>
              </a:rPr>
              <a:t>or</a:t>
            </a:r>
          </a:p>
          <a:p>
            <a:pPr algn="ctr">
              <a:spcBef>
                <a:spcPct val="50000"/>
              </a:spcBef>
            </a:pPr>
            <a:r>
              <a:rPr lang="en-US" sz="2400">
                <a:solidFill>
                  <a:schemeClr val="bg1"/>
                </a:solidFill>
              </a:rPr>
              <a:t>75%</a:t>
            </a:r>
          </a:p>
        </p:txBody>
      </p:sp>
      <p:pic>
        <p:nvPicPr>
          <p:cNvPr id="6151" name="Picture 7" descr="logo smaller"/>
          <p:cNvPicPr>
            <a:picLocks noChangeAspect="1" noChangeArrowheads="1"/>
          </p:cNvPicPr>
          <p:nvPr/>
        </p:nvPicPr>
        <p:blipFill>
          <a:blip r:embed="rId2"/>
          <a:srcRect/>
          <a:stretch>
            <a:fillRect/>
          </a:stretch>
        </p:blipFill>
        <p:spPr bwMode="auto">
          <a:xfrm>
            <a:off x="885825" y="395288"/>
            <a:ext cx="1001713" cy="1001712"/>
          </a:xfrm>
          <a:prstGeom prst="rect">
            <a:avLst/>
          </a:prstGeom>
          <a:noFill/>
        </p:spPr>
      </p:pic>
      <p:pic>
        <p:nvPicPr>
          <p:cNvPr id="6152" name="Picture 8" descr="logo smaller"/>
          <p:cNvPicPr>
            <a:picLocks noChangeAspect="1" noChangeArrowheads="1"/>
          </p:cNvPicPr>
          <p:nvPr/>
        </p:nvPicPr>
        <p:blipFill>
          <a:blip r:embed="rId2"/>
          <a:srcRect/>
          <a:stretch>
            <a:fillRect/>
          </a:stretch>
        </p:blipFill>
        <p:spPr bwMode="auto">
          <a:xfrm>
            <a:off x="7221538" y="395288"/>
            <a:ext cx="1001712" cy="1001712"/>
          </a:xfrm>
          <a:prstGeom prst="rect">
            <a:avLst/>
          </a:prstGeom>
          <a:noFill/>
        </p:spPr>
      </p:pic>
      <p:sp>
        <p:nvSpPr>
          <p:cNvPr id="6153" name="Text Box 9"/>
          <p:cNvSpPr txBox="1">
            <a:spLocks noChangeArrowheads="1"/>
          </p:cNvSpPr>
          <p:nvPr/>
        </p:nvSpPr>
        <p:spPr bwMode="auto">
          <a:xfrm>
            <a:off x="7145338" y="6583363"/>
            <a:ext cx="1998662" cy="274637"/>
          </a:xfrm>
          <a:prstGeom prst="rect">
            <a:avLst/>
          </a:prstGeom>
          <a:noFill/>
          <a:ln w="9525">
            <a:noFill/>
            <a:miter lim="800000"/>
            <a:headEnd/>
            <a:tailEnd/>
          </a:ln>
          <a:effectLst/>
        </p:spPr>
        <p:txBody>
          <a:bodyPr>
            <a:spAutoFit/>
          </a:bodyPr>
          <a:lstStyle/>
          <a:p>
            <a:pPr algn="r"/>
            <a:r>
              <a:rPr lang="en-US" sz="1200">
                <a:solidFill>
                  <a:schemeClr val="bg1"/>
                </a:solidFill>
                <a:latin typeface="Calisto MT" pitchFamily="18" charset="0"/>
              </a:rPr>
              <a:t>By Jonathan Webb, 2008</a:t>
            </a:r>
            <a:endParaRPr lang="en-US"/>
          </a:p>
        </p:txBody>
      </p:sp>
      <p:sp>
        <p:nvSpPr>
          <p:cNvPr id="6154" name="Text Box 10"/>
          <p:cNvSpPr txBox="1">
            <a:spLocks noChangeArrowheads="1"/>
          </p:cNvSpPr>
          <p:nvPr/>
        </p:nvSpPr>
        <p:spPr bwMode="auto">
          <a:xfrm>
            <a:off x="450850" y="4802188"/>
            <a:ext cx="8242300" cy="1920875"/>
          </a:xfrm>
          <a:prstGeom prst="rect">
            <a:avLst/>
          </a:prstGeom>
          <a:noFill/>
          <a:ln w="9525">
            <a:noFill/>
            <a:miter lim="800000"/>
            <a:headEnd/>
            <a:tailEnd/>
          </a:ln>
          <a:effectLst/>
        </p:spPr>
        <p:txBody>
          <a:bodyPr>
            <a:spAutoFit/>
          </a:bodyPr>
          <a:lstStyle/>
          <a:p>
            <a:pPr algn="just">
              <a:spcBef>
                <a:spcPct val="50000"/>
              </a:spcBef>
            </a:pPr>
            <a:r>
              <a:rPr lang="en-US" sz="1500">
                <a:solidFill>
                  <a:schemeClr val="bg1"/>
                </a:solidFill>
              </a:rPr>
              <a:t>Hannibal was able to ambush and destroy an entire Roman army at little cost but could not exploit the victory. Hannibal marched south in the hopes of being joined by cities and tribes he considered to be vassals but was disappointed. The Roman Senate was shocked by the loss of another field army and consequently appointed Quintus Fabius as Dictator. Fabius soon gained the nickname as the “Delayer” for his avoidance of Hannibal and scorched earth tactics. This gained Rome the time to create yet another field army, 87,000 strong, only to be destroyed by Hannibal at the Battle of Cannae in 216 BC. After years of military disasters, Rome finally recovered and defeated Carthage in 202 BC.</a:t>
            </a:r>
          </a:p>
        </p:txBody>
      </p:sp>
      <p:pic>
        <p:nvPicPr>
          <p:cNvPr id="6155" name="Picture 11" descr="victory"/>
          <p:cNvPicPr>
            <a:picLocks noChangeAspect="1" noChangeArrowheads="1"/>
          </p:cNvPicPr>
          <p:nvPr/>
        </p:nvPicPr>
        <p:blipFill>
          <a:blip r:embed="rId3"/>
          <a:srcRect/>
          <a:stretch>
            <a:fillRect/>
          </a:stretch>
        </p:blipFill>
        <p:spPr bwMode="auto">
          <a:xfrm>
            <a:off x="1476375" y="2060575"/>
            <a:ext cx="914400" cy="914400"/>
          </a:xfrm>
          <a:prstGeom prst="rect">
            <a:avLst/>
          </a:prstGeom>
          <a:noFill/>
        </p:spPr>
      </p:pic>
      <p:pic>
        <p:nvPicPr>
          <p:cNvPr id="6156" name="Picture 12" descr="defeat"/>
          <p:cNvPicPr>
            <a:picLocks noChangeAspect="1" noChangeArrowheads="1"/>
          </p:cNvPicPr>
          <p:nvPr/>
        </p:nvPicPr>
        <p:blipFill>
          <a:blip r:embed="rId4"/>
          <a:srcRect/>
          <a:stretch>
            <a:fillRect/>
          </a:stretch>
        </p:blipFill>
        <p:spPr bwMode="auto">
          <a:xfrm>
            <a:off x="6948488" y="2060575"/>
            <a:ext cx="923925" cy="909638"/>
          </a:xfrm>
          <a:prstGeom prst="rect">
            <a:avLst/>
          </a:prstGeom>
          <a:noFill/>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afterEffect">
                                  <p:stCondLst>
                                    <p:cond delay="500"/>
                                  </p:stCondLst>
                                  <p:childTnLst>
                                    <p:set>
                                      <p:cBhvr>
                                        <p:cTn id="6" dur="1" fill="hold">
                                          <p:stCondLst>
                                            <p:cond delay="0"/>
                                          </p:stCondLst>
                                        </p:cTn>
                                        <p:tgtEl>
                                          <p:spTgt spid="6155"/>
                                        </p:tgtEl>
                                        <p:attrNameLst>
                                          <p:attrName>style.visibility</p:attrName>
                                        </p:attrNameLst>
                                      </p:cBhvr>
                                      <p:to>
                                        <p:strVal val="visible"/>
                                      </p:to>
                                    </p:set>
                                    <p:animEffect transition="in" filter="fade">
                                      <p:cBhvr>
                                        <p:cTn id="7" dur="770" decel="100000"/>
                                        <p:tgtEl>
                                          <p:spTgt spid="6155"/>
                                        </p:tgtEl>
                                      </p:cBhvr>
                                    </p:animEffect>
                                    <p:animScale>
                                      <p:cBhvr>
                                        <p:cTn id="8" dur="770" decel="100000"/>
                                        <p:tgtEl>
                                          <p:spTgt spid="6155"/>
                                        </p:tgtEl>
                                      </p:cBhvr>
                                      <p:from x="10000" y="10000"/>
                                      <p:to x="200000" y="450000"/>
                                    </p:animScale>
                                    <p:animScale>
                                      <p:cBhvr>
                                        <p:cTn id="9" dur="1230" accel="100000" fill="hold">
                                          <p:stCondLst>
                                            <p:cond delay="770"/>
                                          </p:stCondLst>
                                        </p:cTn>
                                        <p:tgtEl>
                                          <p:spTgt spid="6155"/>
                                        </p:tgtEl>
                                      </p:cBhvr>
                                      <p:from x="200000" y="450000"/>
                                      <p:to x="100000" y="100000"/>
                                    </p:animScale>
                                    <p:set>
                                      <p:cBhvr>
                                        <p:cTn id="10" dur="770" fill="hold"/>
                                        <p:tgtEl>
                                          <p:spTgt spid="6155"/>
                                        </p:tgtEl>
                                        <p:attrNameLst>
                                          <p:attrName>ppt_x</p:attrName>
                                        </p:attrNameLst>
                                      </p:cBhvr>
                                      <p:to>
                                        <p:strVal val="(0.5)"/>
                                      </p:to>
                                    </p:set>
                                    <p:anim from="(0.5)" to="(#ppt_x)" calcmode="lin" valueType="num">
                                      <p:cBhvr>
                                        <p:cTn id="11" dur="1230" accel="100000" fill="hold">
                                          <p:stCondLst>
                                            <p:cond delay="770"/>
                                          </p:stCondLst>
                                        </p:cTn>
                                        <p:tgtEl>
                                          <p:spTgt spid="6155"/>
                                        </p:tgtEl>
                                        <p:attrNameLst>
                                          <p:attrName>ppt_x</p:attrName>
                                        </p:attrNameLst>
                                      </p:cBhvr>
                                    </p:anim>
                                    <p:set>
                                      <p:cBhvr>
                                        <p:cTn id="12" dur="770" fill="hold"/>
                                        <p:tgtEl>
                                          <p:spTgt spid="6155"/>
                                        </p:tgtEl>
                                        <p:attrNameLst>
                                          <p:attrName>ppt_y</p:attrName>
                                        </p:attrNameLst>
                                      </p:cBhvr>
                                      <p:to>
                                        <p:strVal val="(#ppt_y+0.4)"/>
                                      </p:to>
                                    </p:set>
                                    <p:anim from="(#ppt_y+0.4)" to="(#ppt_y)" calcmode="lin" valueType="num">
                                      <p:cBhvr>
                                        <p:cTn id="13" dur="1230" accel="100000" fill="hold">
                                          <p:stCondLst>
                                            <p:cond delay="770"/>
                                          </p:stCondLst>
                                        </p:cTn>
                                        <p:tgtEl>
                                          <p:spTgt spid="6155"/>
                                        </p:tgtEl>
                                        <p:attrNameLst>
                                          <p:attrName>ppt_y</p:attrName>
                                        </p:attrNameLst>
                                      </p:cBhvr>
                                    </p:anim>
                                  </p:childTnLst>
                                </p:cTn>
                              </p:par>
                              <p:par>
                                <p:cTn id="14" presetID="51" presetClass="entr" presetSubtype="0" fill="hold" nodeType="withEffect">
                                  <p:stCondLst>
                                    <p:cond delay="500"/>
                                  </p:stCondLst>
                                  <p:childTnLst>
                                    <p:set>
                                      <p:cBhvr>
                                        <p:cTn id="15" dur="1" fill="hold">
                                          <p:stCondLst>
                                            <p:cond delay="0"/>
                                          </p:stCondLst>
                                        </p:cTn>
                                        <p:tgtEl>
                                          <p:spTgt spid="6156"/>
                                        </p:tgtEl>
                                        <p:attrNameLst>
                                          <p:attrName>style.visibility</p:attrName>
                                        </p:attrNameLst>
                                      </p:cBhvr>
                                      <p:to>
                                        <p:strVal val="visible"/>
                                      </p:to>
                                    </p:set>
                                    <p:animEffect transition="in" filter="fade">
                                      <p:cBhvr>
                                        <p:cTn id="16" dur="770" decel="100000"/>
                                        <p:tgtEl>
                                          <p:spTgt spid="6156"/>
                                        </p:tgtEl>
                                      </p:cBhvr>
                                    </p:animEffect>
                                    <p:animScale>
                                      <p:cBhvr>
                                        <p:cTn id="17" dur="770" decel="100000"/>
                                        <p:tgtEl>
                                          <p:spTgt spid="6156"/>
                                        </p:tgtEl>
                                      </p:cBhvr>
                                      <p:from x="10000" y="10000"/>
                                      <p:to x="200000" y="450000"/>
                                    </p:animScale>
                                    <p:animScale>
                                      <p:cBhvr>
                                        <p:cTn id="18" dur="1230" accel="100000" fill="hold">
                                          <p:stCondLst>
                                            <p:cond delay="770"/>
                                          </p:stCondLst>
                                        </p:cTn>
                                        <p:tgtEl>
                                          <p:spTgt spid="6156"/>
                                        </p:tgtEl>
                                      </p:cBhvr>
                                      <p:from x="200000" y="450000"/>
                                      <p:to x="100000" y="100000"/>
                                    </p:animScale>
                                    <p:set>
                                      <p:cBhvr>
                                        <p:cTn id="19" dur="770" fill="hold"/>
                                        <p:tgtEl>
                                          <p:spTgt spid="6156"/>
                                        </p:tgtEl>
                                        <p:attrNameLst>
                                          <p:attrName>ppt_x</p:attrName>
                                        </p:attrNameLst>
                                      </p:cBhvr>
                                      <p:to>
                                        <p:strVal val="(0.5)"/>
                                      </p:to>
                                    </p:set>
                                    <p:anim from="(0.5)" to="(#ppt_x)" calcmode="lin" valueType="num">
                                      <p:cBhvr>
                                        <p:cTn id="20" dur="1230" accel="100000" fill="hold">
                                          <p:stCondLst>
                                            <p:cond delay="770"/>
                                          </p:stCondLst>
                                        </p:cTn>
                                        <p:tgtEl>
                                          <p:spTgt spid="6156"/>
                                        </p:tgtEl>
                                        <p:attrNameLst>
                                          <p:attrName>ppt_x</p:attrName>
                                        </p:attrNameLst>
                                      </p:cBhvr>
                                    </p:anim>
                                    <p:set>
                                      <p:cBhvr>
                                        <p:cTn id="21" dur="770" fill="hold"/>
                                        <p:tgtEl>
                                          <p:spTgt spid="6156"/>
                                        </p:tgtEl>
                                        <p:attrNameLst>
                                          <p:attrName>ppt_y</p:attrName>
                                        </p:attrNameLst>
                                      </p:cBhvr>
                                      <p:to>
                                        <p:strVal val="(#ppt_y+0.4)"/>
                                      </p:to>
                                    </p:set>
                                    <p:anim from="(#ppt_y+0.4)" to="(#ppt_y)" calcmode="lin" valueType="num">
                                      <p:cBhvr>
                                        <p:cTn id="22" dur="1230" accel="100000" fill="hold">
                                          <p:stCondLst>
                                            <p:cond delay="770"/>
                                          </p:stCondLst>
                                        </p:cTn>
                                        <p:tgtEl>
                                          <p:spTgt spid="615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logo smaller"/>
          <p:cNvPicPr>
            <a:picLocks noChangeAspect="1" noChangeArrowheads="1"/>
          </p:cNvPicPr>
          <p:nvPr/>
        </p:nvPicPr>
        <p:blipFill>
          <a:blip r:embed="rId2"/>
          <a:srcRect/>
          <a:stretch>
            <a:fillRect/>
          </a:stretch>
        </p:blipFill>
        <p:spPr bwMode="auto">
          <a:xfrm>
            <a:off x="2728913" y="625475"/>
            <a:ext cx="3648075" cy="3648075"/>
          </a:xfrm>
          <a:prstGeom prst="rect">
            <a:avLst/>
          </a:prstGeom>
          <a:noFill/>
        </p:spPr>
      </p:pic>
      <p:sp>
        <p:nvSpPr>
          <p:cNvPr id="7171" name="Text Box 3"/>
          <p:cNvSpPr txBox="1">
            <a:spLocks noChangeArrowheads="1"/>
          </p:cNvSpPr>
          <p:nvPr/>
        </p:nvSpPr>
        <p:spPr bwMode="auto">
          <a:xfrm>
            <a:off x="1192213" y="4773613"/>
            <a:ext cx="7527925" cy="366712"/>
          </a:xfrm>
          <a:prstGeom prst="rect">
            <a:avLst/>
          </a:prstGeom>
          <a:noFill/>
          <a:ln w="9525">
            <a:noFill/>
            <a:miter lim="800000"/>
            <a:headEnd/>
            <a:tailEnd/>
          </a:ln>
          <a:effectLst/>
        </p:spPr>
        <p:txBody>
          <a:bodyPr>
            <a:spAutoFit/>
          </a:bodyPr>
          <a:lstStyle/>
          <a:p>
            <a:pPr>
              <a:spcBef>
                <a:spcPct val="50000"/>
              </a:spcBef>
            </a:pPr>
            <a:endParaRPr lang="en-CA"/>
          </a:p>
        </p:txBody>
      </p:sp>
      <p:sp>
        <p:nvSpPr>
          <p:cNvPr id="7172" name="Text Box 4"/>
          <p:cNvSpPr txBox="1">
            <a:spLocks noChangeArrowheads="1"/>
          </p:cNvSpPr>
          <p:nvPr/>
        </p:nvSpPr>
        <p:spPr bwMode="auto">
          <a:xfrm>
            <a:off x="0" y="4657725"/>
            <a:ext cx="9144000" cy="1801813"/>
          </a:xfrm>
          <a:prstGeom prst="rect">
            <a:avLst/>
          </a:prstGeom>
          <a:noFill/>
          <a:ln w="9525">
            <a:noFill/>
            <a:miter lim="800000"/>
            <a:headEnd/>
            <a:tailEnd/>
          </a:ln>
          <a:effectLst/>
        </p:spPr>
        <p:txBody>
          <a:bodyPr>
            <a:spAutoFit/>
          </a:bodyPr>
          <a:lstStyle/>
          <a:p>
            <a:pPr algn="ctr">
              <a:lnSpc>
                <a:spcPct val="50000"/>
              </a:lnSpc>
              <a:spcBef>
                <a:spcPct val="50000"/>
              </a:spcBef>
            </a:pPr>
            <a:r>
              <a:rPr lang="en-US" sz="4800" b="1">
                <a:solidFill>
                  <a:schemeClr val="bg1"/>
                </a:solidFill>
              </a:rPr>
              <a:t>The Art of Battle: </a:t>
            </a:r>
          </a:p>
          <a:p>
            <a:pPr algn="ctr">
              <a:lnSpc>
                <a:spcPct val="50000"/>
              </a:lnSpc>
              <a:spcBef>
                <a:spcPct val="50000"/>
              </a:spcBef>
            </a:pPr>
            <a:r>
              <a:rPr lang="en-US" sz="4800" b="1">
                <a:solidFill>
                  <a:schemeClr val="bg1"/>
                </a:solidFill>
              </a:rPr>
              <a:t>Animated Battle Maps</a:t>
            </a:r>
          </a:p>
          <a:p>
            <a:pPr algn="ctr">
              <a:lnSpc>
                <a:spcPct val="50000"/>
              </a:lnSpc>
              <a:spcBef>
                <a:spcPct val="50000"/>
              </a:spcBef>
            </a:pPr>
            <a:endParaRPr lang="en-US" sz="2000">
              <a:solidFill>
                <a:schemeClr val="bg1"/>
              </a:solidFill>
            </a:endParaRPr>
          </a:p>
          <a:p>
            <a:pPr algn="ctr">
              <a:lnSpc>
                <a:spcPct val="50000"/>
              </a:lnSpc>
              <a:spcBef>
                <a:spcPct val="50000"/>
              </a:spcBef>
            </a:pPr>
            <a:r>
              <a:rPr lang="en-US" sz="2000" u="sng">
                <a:solidFill>
                  <a:schemeClr val="bg1"/>
                </a:solidFill>
              </a:rPr>
              <a:t>http://www.theartofbattle.com</a:t>
            </a:r>
          </a:p>
        </p:txBody>
      </p:sp>
      <p:sp>
        <p:nvSpPr>
          <p:cNvPr id="7173" name="Text Box 5"/>
          <p:cNvSpPr txBox="1">
            <a:spLocks noChangeArrowheads="1"/>
          </p:cNvSpPr>
          <p:nvPr/>
        </p:nvSpPr>
        <p:spPr bwMode="auto">
          <a:xfrm>
            <a:off x="7145338" y="6583363"/>
            <a:ext cx="1998662" cy="274637"/>
          </a:xfrm>
          <a:prstGeom prst="rect">
            <a:avLst/>
          </a:prstGeom>
          <a:noFill/>
          <a:ln w="9525">
            <a:noFill/>
            <a:miter lim="800000"/>
            <a:headEnd/>
            <a:tailEnd/>
          </a:ln>
          <a:effectLst/>
        </p:spPr>
        <p:txBody>
          <a:bodyPr>
            <a:spAutoFit/>
          </a:bodyPr>
          <a:lstStyle/>
          <a:p>
            <a:pPr algn="r"/>
            <a:r>
              <a:rPr lang="en-US" sz="1200">
                <a:solidFill>
                  <a:schemeClr val="bg1"/>
                </a:solidFill>
                <a:latin typeface="Calisto MT" pitchFamily="18" charset="0"/>
              </a:rPr>
              <a:t>By Jonathan Webb, 2008</a:t>
            </a:r>
            <a:endParaRPr lang="en-US"/>
          </a:p>
        </p:txBody>
      </p:sp>
    </p:spTree>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2|3.8|1.2"/>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312</TotalTime>
  <Words>724</Words>
  <Application>Microsoft Office PowerPoint</Application>
  <PresentationFormat>On-screen Show (4:3)</PresentationFormat>
  <Paragraphs>87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Calisto MT</vt:lpstr>
      <vt:lpstr>Wingdings</vt:lpstr>
      <vt:lpstr>Franklin Gothic Demi</vt:lpstr>
      <vt:lpstr>Default Design</vt:lpstr>
      <vt:lpstr>Slide 1</vt:lpstr>
      <vt:lpstr>Lake Trasimene, 217 BC Strength</vt:lpstr>
      <vt:lpstr>Slide 3</vt:lpstr>
      <vt:lpstr>Slide 4</vt:lpstr>
      <vt:lpstr>Slide 5</vt:lpstr>
      <vt:lpstr>Slide 6</vt:lpstr>
      <vt:lpstr>Slide 7</vt:lpstr>
    </vt:vector>
  </TitlesOfParts>
  <Company>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dc:creator>
  <cp:lastModifiedBy>vmpublic</cp:lastModifiedBy>
  <cp:revision>39</cp:revision>
  <dcterms:created xsi:type="dcterms:W3CDTF">2008-12-24T22:45:29Z</dcterms:created>
  <dcterms:modified xsi:type="dcterms:W3CDTF">2015-10-14T17:55:16Z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TAG2">
    <vt:lpwstr>0008008a0a000000000001023750</vt:lpwstr>
  </property>
</Properties>
</file>